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Lst>
  <p:notesMasterIdLst>
    <p:notesMasterId r:id="rId10"/>
  </p:notesMasterIdLst>
  <p:handoutMasterIdLst>
    <p:handoutMasterId r:id="rId11"/>
  </p:handoutMasterIdLst>
  <p:sldIdLst>
    <p:sldId id="256" r:id="rId2"/>
    <p:sldId id="258" r:id="rId3"/>
    <p:sldId id="276" r:id="rId4"/>
    <p:sldId id="271" r:id="rId5"/>
    <p:sldId id="263" r:id="rId6"/>
    <p:sldId id="269" r:id="rId7"/>
    <p:sldId id="266" r:id="rId8"/>
    <p:sldId id="257" r:id="rId9"/>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FF9999"/>
    <a:srgbClr val="5FCBEF"/>
    <a:srgbClr val="2E83C3"/>
    <a:srgbClr val="9FE0F5"/>
    <a:srgbClr val="174261"/>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700" autoAdjust="0"/>
    <p:restoredTop sz="93149" autoAdjust="0"/>
  </p:normalViewPr>
  <p:slideViewPr>
    <p:cSldViewPr snapToGrid="0" showGuides="1">
      <p:cViewPr varScale="1">
        <p:scale>
          <a:sx n="102" d="100"/>
          <a:sy n="102" d="100"/>
        </p:scale>
        <p:origin x="1146" y="96"/>
      </p:cViewPr>
      <p:guideLst>
        <p:guide orient="horz" pos="2160"/>
        <p:guide pos="312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70" d="100"/>
          <a:sy n="70" d="100"/>
        </p:scale>
        <p:origin x="2238"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ltLang="ja-JP" sz="1800" dirty="0"/>
              <a:t>Q</a:t>
            </a:r>
            <a:r>
              <a:rPr lang="ja-JP" altLang="en-US" sz="1800" dirty="0"/>
              <a:t>：機内サービスで重要視・または期待することは？</a:t>
            </a:r>
          </a:p>
        </c:rich>
      </c:tx>
      <c:layout>
        <c:manualLayout>
          <c:xMode val="edge"/>
          <c:yMode val="edge"/>
          <c:x val="9.8661386782667726E-2"/>
          <c:y val="3.5062893594784893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clustered"/>
        <c:varyColors val="0"/>
        <c:ser>
          <c:idx val="0"/>
          <c:order val="0"/>
          <c:tx>
            <c:strRef>
              <c:f>Sheet1!$B$1</c:f>
              <c:strCache>
                <c:ptCount val="1"/>
                <c:pt idx="0">
                  <c:v>アメニティ</c:v>
                </c:pt>
              </c:strCache>
            </c:strRef>
          </c:tx>
          <c:spPr>
            <a:solidFill>
              <a:schemeClr val="accent2">
                <a:tint val="5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20代</c:v>
                </c:pt>
                <c:pt idx="1">
                  <c:v>30代</c:v>
                </c:pt>
                <c:pt idx="2">
                  <c:v>40～50代</c:v>
                </c:pt>
                <c:pt idx="3">
                  <c:v>60代以上</c:v>
                </c:pt>
              </c:strCache>
            </c:strRef>
          </c:cat>
          <c:val>
            <c:numRef>
              <c:f>Sheet1!$B$2:$B$5</c:f>
              <c:numCache>
                <c:formatCode>General</c:formatCode>
                <c:ptCount val="4"/>
                <c:pt idx="0">
                  <c:v>12</c:v>
                </c:pt>
                <c:pt idx="1">
                  <c:v>16</c:v>
                </c:pt>
                <c:pt idx="2">
                  <c:v>18</c:v>
                </c:pt>
                <c:pt idx="3">
                  <c:v>20</c:v>
                </c:pt>
              </c:numCache>
            </c:numRef>
          </c:val>
          <c:extLst>
            <c:ext xmlns:c16="http://schemas.microsoft.com/office/drawing/2014/chart" uri="{C3380CC4-5D6E-409C-BE32-E72D297353CC}">
              <c16:uniqueId val="{00000000-336F-46F9-A53A-1E1F4629D7BF}"/>
            </c:ext>
          </c:extLst>
        </c:ser>
        <c:ser>
          <c:idx val="1"/>
          <c:order val="1"/>
          <c:tx>
            <c:strRef>
              <c:f>Sheet1!$C$1</c:f>
              <c:strCache>
                <c:ptCount val="1"/>
                <c:pt idx="0">
                  <c:v>映画・ゲーム</c:v>
                </c:pt>
              </c:strCache>
            </c:strRef>
          </c:tx>
          <c:spPr>
            <a:solidFill>
              <a:schemeClr val="accent2">
                <a:tint val="7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20代</c:v>
                </c:pt>
                <c:pt idx="1">
                  <c:v>30代</c:v>
                </c:pt>
                <c:pt idx="2">
                  <c:v>40～50代</c:v>
                </c:pt>
                <c:pt idx="3">
                  <c:v>60代以上</c:v>
                </c:pt>
              </c:strCache>
            </c:strRef>
          </c:cat>
          <c:val>
            <c:numRef>
              <c:f>Sheet1!$C$2:$C$5</c:f>
              <c:numCache>
                <c:formatCode>General</c:formatCode>
                <c:ptCount val="4"/>
                <c:pt idx="0">
                  <c:v>28</c:v>
                </c:pt>
                <c:pt idx="1">
                  <c:v>24</c:v>
                </c:pt>
                <c:pt idx="2">
                  <c:v>17</c:v>
                </c:pt>
                <c:pt idx="3">
                  <c:v>10</c:v>
                </c:pt>
              </c:numCache>
            </c:numRef>
          </c:val>
          <c:extLst>
            <c:ext xmlns:c16="http://schemas.microsoft.com/office/drawing/2014/chart" uri="{C3380CC4-5D6E-409C-BE32-E72D297353CC}">
              <c16:uniqueId val="{00000001-336F-46F9-A53A-1E1F4629D7BF}"/>
            </c:ext>
          </c:extLst>
        </c:ser>
        <c:ser>
          <c:idx val="2"/>
          <c:order val="2"/>
          <c:tx>
            <c:strRef>
              <c:f>Sheet1!$D$1</c:f>
              <c:strCache>
                <c:ptCount val="1"/>
                <c:pt idx="0">
                  <c:v>Wi-Fi</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20代</c:v>
                </c:pt>
                <c:pt idx="1">
                  <c:v>30代</c:v>
                </c:pt>
                <c:pt idx="2">
                  <c:v>40～50代</c:v>
                </c:pt>
                <c:pt idx="3">
                  <c:v>60代以上</c:v>
                </c:pt>
              </c:strCache>
            </c:strRef>
          </c:cat>
          <c:val>
            <c:numRef>
              <c:f>Sheet1!$D$2:$D$5</c:f>
              <c:numCache>
                <c:formatCode>General</c:formatCode>
                <c:ptCount val="4"/>
                <c:pt idx="0">
                  <c:v>20</c:v>
                </c:pt>
                <c:pt idx="1">
                  <c:v>25</c:v>
                </c:pt>
                <c:pt idx="2">
                  <c:v>6</c:v>
                </c:pt>
                <c:pt idx="3">
                  <c:v>2</c:v>
                </c:pt>
              </c:numCache>
            </c:numRef>
          </c:val>
          <c:extLst>
            <c:ext xmlns:c16="http://schemas.microsoft.com/office/drawing/2014/chart" uri="{C3380CC4-5D6E-409C-BE32-E72D297353CC}">
              <c16:uniqueId val="{00000002-336F-46F9-A53A-1E1F4629D7BF}"/>
            </c:ext>
          </c:extLst>
        </c:ser>
        <c:ser>
          <c:idx val="3"/>
          <c:order val="3"/>
          <c:tx>
            <c:strRef>
              <c:f>Sheet1!$E$1</c:f>
              <c:strCache>
                <c:ptCount val="1"/>
                <c:pt idx="0">
                  <c:v>機内販売</c:v>
                </c:pt>
              </c:strCache>
            </c:strRef>
          </c:tx>
          <c:spPr>
            <a:solidFill>
              <a:schemeClr val="accent2">
                <a:shade val="76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20代</c:v>
                </c:pt>
                <c:pt idx="1">
                  <c:v>30代</c:v>
                </c:pt>
                <c:pt idx="2">
                  <c:v>40～50代</c:v>
                </c:pt>
                <c:pt idx="3">
                  <c:v>60代以上</c:v>
                </c:pt>
              </c:strCache>
            </c:strRef>
          </c:cat>
          <c:val>
            <c:numRef>
              <c:f>Sheet1!$E$2:$E$5</c:f>
              <c:numCache>
                <c:formatCode>General</c:formatCode>
                <c:ptCount val="4"/>
                <c:pt idx="0">
                  <c:v>2</c:v>
                </c:pt>
                <c:pt idx="1">
                  <c:v>5</c:v>
                </c:pt>
                <c:pt idx="2">
                  <c:v>14</c:v>
                </c:pt>
                <c:pt idx="3">
                  <c:v>26</c:v>
                </c:pt>
              </c:numCache>
            </c:numRef>
          </c:val>
          <c:extLst>
            <c:ext xmlns:c16="http://schemas.microsoft.com/office/drawing/2014/chart" uri="{C3380CC4-5D6E-409C-BE32-E72D297353CC}">
              <c16:uniqueId val="{00000000-7334-41A3-9FAB-FC3914AD1D3E}"/>
            </c:ext>
          </c:extLst>
        </c:ser>
        <c:ser>
          <c:idx val="4"/>
          <c:order val="4"/>
          <c:tx>
            <c:strRef>
              <c:f>Sheet1!$F$1</c:f>
              <c:strCache>
                <c:ptCount val="1"/>
                <c:pt idx="0">
                  <c:v>機内食およびドリンク</c:v>
                </c:pt>
              </c:strCache>
            </c:strRef>
          </c:tx>
          <c:spPr>
            <a:solidFill>
              <a:srgbClr val="FF999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20代</c:v>
                </c:pt>
                <c:pt idx="1">
                  <c:v>30代</c:v>
                </c:pt>
                <c:pt idx="2">
                  <c:v>40～50代</c:v>
                </c:pt>
                <c:pt idx="3">
                  <c:v>60代以上</c:v>
                </c:pt>
              </c:strCache>
            </c:strRef>
          </c:cat>
          <c:val>
            <c:numRef>
              <c:f>Sheet1!$F$2:$F$5</c:f>
              <c:numCache>
                <c:formatCode>General</c:formatCode>
                <c:ptCount val="4"/>
                <c:pt idx="0">
                  <c:v>38</c:v>
                </c:pt>
                <c:pt idx="1">
                  <c:v>30</c:v>
                </c:pt>
                <c:pt idx="2">
                  <c:v>45</c:v>
                </c:pt>
                <c:pt idx="3">
                  <c:v>42</c:v>
                </c:pt>
              </c:numCache>
            </c:numRef>
          </c:val>
          <c:extLst>
            <c:ext xmlns:c16="http://schemas.microsoft.com/office/drawing/2014/chart" uri="{C3380CC4-5D6E-409C-BE32-E72D297353CC}">
              <c16:uniqueId val="{00000001-7334-41A3-9FAB-FC3914AD1D3E}"/>
            </c:ext>
          </c:extLst>
        </c:ser>
        <c:dLbls>
          <c:showLegendKey val="0"/>
          <c:showVal val="1"/>
          <c:showCatName val="0"/>
          <c:showSerName val="0"/>
          <c:showPercent val="0"/>
          <c:showBubbleSize val="0"/>
        </c:dLbls>
        <c:gapWidth val="150"/>
        <c:overlap val="-25"/>
        <c:axId val="616051824"/>
        <c:axId val="616051168"/>
      </c:barChart>
      <c:catAx>
        <c:axId val="6160518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616051168"/>
        <c:crosses val="autoZero"/>
        <c:auto val="1"/>
        <c:lblAlgn val="ctr"/>
        <c:lblOffset val="100"/>
        <c:noMultiLvlLbl val="0"/>
      </c:catAx>
      <c:valAx>
        <c:axId val="616051168"/>
        <c:scaling>
          <c:orientation val="minMax"/>
        </c:scaling>
        <c:delete val="1"/>
        <c:axPos val="l"/>
        <c:numFmt formatCode="General" sourceLinked="1"/>
        <c:majorTickMark val="none"/>
        <c:minorTickMark val="none"/>
        <c:tickLblPos val="nextTo"/>
        <c:crossAx val="616051824"/>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ltLang="ja-JP" sz="1600" dirty="0"/>
              <a:t>1999</a:t>
            </a:r>
            <a:r>
              <a:rPr lang="ja-JP" altLang="en-US" sz="1600" dirty="0"/>
              <a:t>年</a:t>
            </a:r>
          </a:p>
        </c:rich>
      </c:tx>
      <c:layout>
        <c:manualLayout>
          <c:xMode val="edge"/>
          <c:yMode val="edge"/>
          <c:x val="0.37163586554274475"/>
          <c:y val="6.5321805955811718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pieChart>
        <c:varyColors val="1"/>
        <c:ser>
          <c:idx val="0"/>
          <c:order val="0"/>
          <c:tx>
            <c:strRef>
              <c:f>Sheet1!$B$1</c:f>
              <c:strCache>
                <c:ptCount val="1"/>
                <c:pt idx="0">
                  <c:v>1999年</c:v>
                </c:pt>
              </c:strCache>
            </c:strRef>
          </c:tx>
          <c:dPt>
            <c:idx val="0"/>
            <c:bubble3D val="0"/>
            <c:spPr>
              <a:solidFill>
                <a:srgbClr val="2E83C3"/>
              </a:solidFill>
              <a:ln w="19050">
                <a:solidFill>
                  <a:schemeClr val="lt1"/>
                </a:solidFill>
              </a:ln>
              <a:effectLst/>
            </c:spPr>
            <c:extLst>
              <c:ext xmlns:c16="http://schemas.microsoft.com/office/drawing/2014/chart" uri="{C3380CC4-5D6E-409C-BE32-E72D297353CC}">
                <c16:uniqueId val="{00000003-BA62-4645-AF52-B74026BE1231}"/>
              </c:ext>
            </c:extLst>
          </c:dPt>
          <c:dPt>
            <c:idx val="1"/>
            <c:bubble3D val="0"/>
            <c:spPr>
              <a:solidFill>
                <a:srgbClr val="2E83C3"/>
              </a:solidFill>
              <a:ln w="19050">
                <a:solidFill>
                  <a:schemeClr val="lt1"/>
                </a:solidFill>
              </a:ln>
              <a:effectLst/>
            </c:spPr>
            <c:extLst>
              <c:ext xmlns:c16="http://schemas.microsoft.com/office/drawing/2014/chart" uri="{C3380CC4-5D6E-409C-BE32-E72D297353CC}">
                <c16:uniqueId val="{00000004-BA62-4645-AF52-B74026BE1231}"/>
              </c:ext>
            </c:extLst>
          </c:dPt>
          <c:dPt>
            <c:idx val="2"/>
            <c:bubble3D val="0"/>
            <c:spPr>
              <a:solidFill>
                <a:srgbClr val="CCECFF"/>
              </a:solidFill>
              <a:ln w="19050">
                <a:solidFill>
                  <a:schemeClr val="lt1"/>
                </a:solidFill>
              </a:ln>
              <a:effectLst/>
            </c:spPr>
            <c:extLst>
              <c:ext xmlns:c16="http://schemas.microsoft.com/office/drawing/2014/chart" uri="{C3380CC4-5D6E-409C-BE32-E72D297353CC}">
                <c16:uniqueId val="{00000002-BA62-4645-AF52-B74026BE1231}"/>
              </c:ext>
            </c:extLst>
          </c:dPt>
          <c:dPt>
            <c:idx val="3"/>
            <c:bubble3D val="0"/>
            <c:spPr>
              <a:solidFill>
                <a:srgbClr val="CCECFF"/>
              </a:solidFill>
              <a:ln w="19050">
                <a:solidFill>
                  <a:schemeClr val="lt1"/>
                </a:solidFill>
              </a:ln>
              <a:effectLst/>
            </c:spPr>
            <c:extLst>
              <c:ext xmlns:c16="http://schemas.microsoft.com/office/drawing/2014/chart" uri="{C3380CC4-5D6E-409C-BE32-E72D297353CC}">
                <c16:uniqueId val="{00000001-BA62-4645-AF52-B74026BE1231}"/>
              </c:ext>
            </c:extLst>
          </c:dPt>
          <c:dPt>
            <c:idx val="4"/>
            <c:bubble3D val="0"/>
            <c:spPr>
              <a:solidFill>
                <a:srgbClr val="FF9999"/>
              </a:solidFill>
              <a:ln w="19050">
                <a:solidFill>
                  <a:schemeClr val="lt1"/>
                </a:solidFill>
              </a:ln>
              <a:effectLst/>
            </c:spPr>
            <c:extLst>
              <c:ext xmlns:c16="http://schemas.microsoft.com/office/drawing/2014/chart" uri="{C3380CC4-5D6E-409C-BE32-E72D297353CC}">
                <c16:uniqueId val="{00000000-DDBA-4541-B3E5-B2CC0AA91317}"/>
              </c:ext>
            </c:extLst>
          </c:dPt>
          <c:cat>
            <c:strRef>
              <c:f>Sheet1!$A$2:$A$6</c:f>
              <c:strCache>
                <c:ptCount val="5"/>
                <c:pt idx="0">
                  <c:v>和食（肉）</c:v>
                </c:pt>
                <c:pt idx="1">
                  <c:v>和食（魚）</c:v>
                </c:pt>
                <c:pt idx="2">
                  <c:v>洋食（肉）</c:v>
                </c:pt>
                <c:pt idx="3">
                  <c:v>洋食（魚）</c:v>
                </c:pt>
                <c:pt idx="4">
                  <c:v>その他</c:v>
                </c:pt>
              </c:strCache>
            </c:strRef>
          </c:cat>
          <c:val>
            <c:numRef>
              <c:f>Sheet1!$B$2:$B$6</c:f>
              <c:numCache>
                <c:formatCode>General</c:formatCode>
                <c:ptCount val="5"/>
                <c:pt idx="0">
                  <c:v>40</c:v>
                </c:pt>
                <c:pt idx="1">
                  <c:v>20</c:v>
                </c:pt>
                <c:pt idx="2">
                  <c:v>25</c:v>
                </c:pt>
                <c:pt idx="3">
                  <c:v>10</c:v>
                </c:pt>
                <c:pt idx="4">
                  <c:v>5</c:v>
                </c:pt>
              </c:numCache>
            </c:numRef>
          </c:val>
          <c:extLst>
            <c:ext xmlns:c16="http://schemas.microsoft.com/office/drawing/2014/chart" uri="{C3380CC4-5D6E-409C-BE32-E72D297353CC}">
              <c16:uniqueId val="{00000000-BA62-4645-AF52-B74026BE123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ltLang="ja-JP" sz="1600" dirty="0"/>
              <a:t>2024</a:t>
            </a:r>
            <a:r>
              <a:rPr lang="ja-JP" altLang="en-US" sz="1600" dirty="0"/>
              <a:t>年</a:t>
            </a:r>
          </a:p>
        </c:rich>
      </c:tx>
      <c:layout>
        <c:manualLayout>
          <c:xMode val="edge"/>
          <c:yMode val="edge"/>
          <c:x val="0.37035205421229717"/>
          <c:y val="6.5411616000184206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pieChart>
        <c:varyColors val="1"/>
        <c:ser>
          <c:idx val="0"/>
          <c:order val="0"/>
          <c:tx>
            <c:strRef>
              <c:f>Sheet1!$B$1</c:f>
              <c:strCache>
                <c:ptCount val="1"/>
                <c:pt idx="0">
                  <c:v>2024年</c:v>
                </c:pt>
              </c:strCache>
            </c:strRef>
          </c:tx>
          <c:dPt>
            <c:idx val="0"/>
            <c:bubble3D val="0"/>
            <c:spPr>
              <a:solidFill>
                <a:srgbClr val="2E83C3"/>
              </a:solidFill>
              <a:ln w="19050">
                <a:solidFill>
                  <a:schemeClr val="lt1"/>
                </a:solidFill>
              </a:ln>
              <a:effectLst/>
            </c:spPr>
            <c:extLst>
              <c:ext xmlns:c16="http://schemas.microsoft.com/office/drawing/2014/chart" uri="{C3380CC4-5D6E-409C-BE32-E72D297353CC}">
                <c16:uniqueId val="{00000001-4846-498F-ABB6-E6BC6D578D09}"/>
              </c:ext>
            </c:extLst>
          </c:dPt>
          <c:dPt>
            <c:idx val="1"/>
            <c:bubble3D val="0"/>
            <c:spPr>
              <a:solidFill>
                <a:srgbClr val="2E83C3"/>
              </a:solidFill>
              <a:ln w="19050">
                <a:solidFill>
                  <a:schemeClr val="lt1"/>
                </a:solidFill>
              </a:ln>
              <a:effectLst/>
            </c:spPr>
            <c:extLst>
              <c:ext xmlns:c16="http://schemas.microsoft.com/office/drawing/2014/chart" uri="{C3380CC4-5D6E-409C-BE32-E72D297353CC}">
                <c16:uniqueId val="{00000002-4846-498F-ABB6-E6BC6D578D09}"/>
              </c:ext>
            </c:extLst>
          </c:dPt>
          <c:dPt>
            <c:idx val="2"/>
            <c:bubble3D val="0"/>
            <c:spPr>
              <a:solidFill>
                <a:srgbClr val="CCECFF"/>
              </a:solidFill>
              <a:ln w="19050">
                <a:solidFill>
                  <a:schemeClr val="lt1"/>
                </a:solidFill>
              </a:ln>
              <a:effectLst/>
            </c:spPr>
            <c:extLst>
              <c:ext xmlns:c16="http://schemas.microsoft.com/office/drawing/2014/chart" uri="{C3380CC4-5D6E-409C-BE32-E72D297353CC}">
                <c16:uniqueId val="{00000003-4846-498F-ABB6-E6BC6D578D09}"/>
              </c:ext>
            </c:extLst>
          </c:dPt>
          <c:dPt>
            <c:idx val="3"/>
            <c:bubble3D val="0"/>
            <c:spPr>
              <a:solidFill>
                <a:srgbClr val="CCECFF"/>
              </a:solidFill>
              <a:ln w="19050">
                <a:solidFill>
                  <a:schemeClr val="lt1"/>
                </a:solidFill>
              </a:ln>
              <a:effectLst/>
            </c:spPr>
            <c:extLst>
              <c:ext xmlns:c16="http://schemas.microsoft.com/office/drawing/2014/chart" uri="{C3380CC4-5D6E-409C-BE32-E72D297353CC}">
                <c16:uniqueId val="{00000004-4846-498F-ABB6-E6BC6D578D09}"/>
              </c:ext>
            </c:extLst>
          </c:dPt>
          <c:dPt>
            <c:idx val="4"/>
            <c:bubble3D val="0"/>
            <c:spPr>
              <a:solidFill>
                <a:srgbClr val="FF9999"/>
              </a:solidFill>
              <a:ln w="19050">
                <a:solidFill>
                  <a:schemeClr val="lt1"/>
                </a:solidFill>
              </a:ln>
              <a:effectLst/>
            </c:spPr>
            <c:extLst>
              <c:ext xmlns:c16="http://schemas.microsoft.com/office/drawing/2014/chart" uri="{C3380CC4-5D6E-409C-BE32-E72D297353CC}">
                <c16:uniqueId val="{00000007-4846-498F-ABB6-E6BC6D578D09}"/>
              </c:ext>
            </c:extLst>
          </c:dPt>
          <c:dPt>
            <c:idx val="5"/>
            <c:bubble3D val="0"/>
            <c:spPr>
              <a:solidFill>
                <a:srgbClr val="FF9999"/>
              </a:solidFill>
              <a:ln w="19050">
                <a:solidFill>
                  <a:schemeClr val="lt1"/>
                </a:solidFill>
              </a:ln>
              <a:effectLst/>
            </c:spPr>
            <c:extLst>
              <c:ext xmlns:c16="http://schemas.microsoft.com/office/drawing/2014/chart" uri="{C3380CC4-5D6E-409C-BE32-E72D297353CC}">
                <c16:uniqueId val="{00000006-4846-498F-ABB6-E6BC6D578D09}"/>
              </c:ext>
            </c:extLst>
          </c:dPt>
          <c:dPt>
            <c:idx val="6"/>
            <c:bubble3D val="0"/>
            <c:spPr>
              <a:solidFill>
                <a:srgbClr val="FF9999"/>
              </a:solidFill>
              <a:ln w="19050">
                <a:solidFill>
                  <a:schemeClr val="lt1"/>
                </a:solidFill>
              </a:ln>
              <a:effectLst/>
            </c:spPr>
            <c:extLst>
              <c:ext xmlns:c16="http://schemas.microsoft.com/office/drawing/2014/chart" uri="{C3380CC4-5D6E-409C-BE32-E72D297353CC}">
                <c16:uniqueId val="{00000005-4846-498F-ABB6-E6BC6D578D09}"/>
              </c:ext>
            </c:extLst>
          </c:dPt>
          <c:cat>
            <c:strRef>
              <c:f>Sheet1!$A$2:$A$8</c:f>
              <c:strCache>
                <c:ptCount val="7"/>
                <c:pt idx="0">
                  <c:v>和食（肉）</c:v>
                </c:pt>
                <c:pt idx="1">
                  <c:v>和食（魚）</c:v>
                </c:pt>
                <c:pt idx="2">
                  <c:v>洋食（肉）</c:v>
                </c:pt>
                <c:pt idx="3">
                  <c:v>洋食（魚）</c:v>
                </c:pt>
                <c:pt idx="4">
                  <c:v>多国籍1（カレー）</c:v>
                </c:pt>
                <c:pt idx="5">
                  <c:v>多国籍2（中華）</c:v>
                </c:pt>
                <c:pt idx="6">
                  <c:v>その他</c:v>
                </c:pt>
              </c:strCache>
            </c:strRef>
          </c:cat>
          <c:val>
            <c:numRef>
              <c:f>Sheet1!$B$2:$B$8</c:f>
              <c:numCache>
                <c:formatCode>General</c:formatCode>
                <c:ptCount val="7"/>
                <c:pt idx="0">
                  <c:v>15</c:v>
                </c:pt>
                <c:pt idx="1">
                  <c:v>5</c:v>
                </c:pt>
                <c:pt idx="2">
                  <c:v>30</c:v>
                </c:pt>
                <c:pt idx="3">
                  <c:v>10</c:v>
                </c:pt>
                <c:pt idx="4">
                  <c:v>20</c:v>
                </c:pt>
                <c:pt idx="5">
                  <c:v>15</c:v>
                </c:pt>
                <c:pt idx="6">
                  <c:v>5</c:v>
                </c:pt>
              </c:numCache>
            </c:numRef>
          </c:val>
          <c:extLst>
            <c:ext xmlns:c16="http://schemas.microsoft.com/office/drawing/2014/chart" uri="{C3380CC4-5D6E-409C-BE32-E72D297353CC}">
              <c16:uniqueId val="{00000000-4846-498F-ABB6-E6BC6D578D09}"/>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withinLinearReversed" id="22">
  <a:schemeClr val="accent2"/>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C9F274-F6DF-4C7E-8E84-DC3A4BD15C96}"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kumimoji="1" lang="ja-JP" altLang="en-US"/>
        </a:p>
      </dgm:t>
    </dgm:pt>
    <dgm:pt modelId="{162F6D97-93AC-4D8E-A235-86EFC4084E8F}">
      <dgm:prSet phldrT="[テキスト]"/>
      <dgm:spPr/>
      <dgm:t>
        <a:bodyPr/>
        <a:lstStyle/>
        <a:p>
          <a:r>
            <a:rPr kumimoji="1" lang="ja-JP" altLang="en-US" dirty="0"/>
            <a:t>ご提案</a:t>
          </a:r>
        </a:p>
      </dgm:t>
    </dgm:pt>
    <dgm:pt modelId="{073273C8-74D5-4110-92D4-830548EE9257}" type="parTrans" cxnId="{C6670CD9-F645-4BE0-A5F1-CA36B323602C}">
      <dgm:prSet/>
      <dgm:spPr/>
      <dgm:t>
        <a:bodyPr/>
        <a:lstStyle/>
        <a:p>
          <a:endParaRPr kumimoji="1" lang="ja-JP" altLang="en-US"/>
        </a:p>
      </dgm:t>
    </dgm:pt>
    <dgm:pt modelId="{E5BB0AB8-C9F7-4457-93B6-5794743E424F}" type="sibTrans" cxnId="{C6670CD9-F645-4BE0-A5F1-CA36B323602C}">
      <dgm:prSet/>
      <dgm:spPr/>
      <dgm:t>
        <a:bodyPr/>
        <a:lstStyle/>
        <a:p>
          <a:endParaRPr kumimoji="1" lang="ja-JP" altLang="en-US"/>
        </a:p>
      </dgm:t>
    </dgm:pt>
    <dgm:pt modelId="{0B9ABC84-818C-4142-A29B-605BF59D7046}">
      <dgm:prSet phldrT="[テキスト]"/>
      <dgm:spPr/>
      <dgm:t>
        <a:bodyPr/>
        <a:lstStyle/>
        <a:p>
          <a:r>
            <a:rPr kumimoji="1" lang="ja-JP" altLang="en-US" dirty="0"/>
            <a:t>直接お話をお伺いしながら最適なプランをご提案</a:t>
          </a:r>
        </a:p>
      </dgm:t>
    </dgm:pt>
    <dgm:pt modelId="{BDA710D4-2190-4DEB-923E-9B7714D1B45A}" type="parTrans" cxnId="{0966B014-B16B-44AF-8E3D-5DA77A08EB11}">
      <dgm:prSet/>
      <dgm:spPr/>
      <dgm:t>
        <a:bodyPr/>
        <a:lstStyle/>
        <a:p>
          <a:endParaRPr kumimoji="1" lang="ja-JP" altLang="en-US"/>
        </a:p>
      </dgm:t>
    </dgm:pt>
    <dgm:pt modelId="{29A8B19C-08BD-4068-8CCC-AD66B60153B7}" type="sibTrans" cxnId="{0966B014-B16B-44AF-8E3D-5DA77A08EB11}">
      <dgm:prSet/>
      <dgm:spPr/>
      <dgm:t>
        <a:bodyPr/>
        <a:lstStyle/>
        <a:p>
          <a:endParaRPr kumimoji="1" lang="ja-JP" altLang="en-US"/>
        </a:p>
      </dgm:t>
    </dgm:pt>
    <dgm:pt modelId="{4FCBA5D4-B38B-469D-AB81-3131AF1E535D}">
      <dgm:prSet phldrT="[テキスト]"/>
      <dgm:spPr/>
      <dgm:t>
        <a:bodyPr/>
        <a:lstStyle/>
        <a:p>
          <a:r>
            <a:rPr kumimoji="1" lang="ja-JP" altLang="en-US" dirty="0"/>
            <a:t>お申込み</a:t>
          </a:r>
        </a:p>
      </dgm:t>
    </dgm:pt>
    <dgm:pt modelId="{940E7AAB-48B1-42D6-AA0D-A513596CD406}" type="parTrans" cxnId="{8F05640D-DE48-443D-A390-41EE48366C76}">
      <dgm:prSet/>
      <dgm:spPr/>
      <dgm:t>
        <a:bodyPr/>
        <a:lstStyle/>
        <a:p>
          <a:endParaRPr kumimoji="1" lang="ja-JP" altLang="en-US"/>
        </a:p>
      </dgm:t>
    </dgm:pt>
    <dgm:pt modelId="{00E4F0B9-ABAB-4C93-A730-02A2874BEF77}" type="sibTrans" cxnId="{8F05640D-DE48-443D-A390-41EE48366C76}">
      <dgm:prSet/>
      <dgm:spPr/>
      <dgm:t>
        <a:bodyPr/>
        <a:lstStyle/>
        <a:p>
          <a:endParaRPr kumimoji="1" lang="ja-JP" altLang="en-US"/>
        </a:p>
      </dgm:t>
    </dgm:pt>
    <dgm:pt modelId="{206BEEFC-BA01-4D71-8A25-C2FB78205633}">
      <dgm:prSet phldrT="[テキスト]"/>
      <dgm:spPr/>
      <dgm:t>
        <a:bodyPr/>
        <a:lstStyle/>
        <a:p>
          <a:r>
            <a:rPr kumimoji="1" lang="ja-JP" altLang="en-US" dirty="0"/>
            <a:t>お申込みはウェブサイトまたは担当者まで</a:t>
          </a:r>
        </a:p>
      </dgm:t>
    </dgm:pt>
    <dgm:pt modelId="{7A2ED4A2-29F6-49F4-868C-BE091C1183AD}" type="parTrans" cxnId="{E361F644-EE6E-4BD7-B53F-37B9BDC77F89}">
      <dgm:prSet/>
      <dgm:spPr/>
      <dgm:t>
        <a:bodyPr/>
        <a:lstStyle/>
        <a:p>
          <a:endParaRPr kumimoji="1" lang="ja-JP" altLang="en-US"/>
        </a:p>
      </dgm:t>
    </dgm:pt>
    <dgm:pt modelId="{92F3EC5C-15DD-4F21-B8B5-D9A70CEA6B2B}" type="sibTrans" cxnId="{E361F644-EE6E-4BD7-B53F-37B9BDC77F89}">
      <dgm:prSet/>
      <dgm:spPr/>
      <dgm:t>
        <a:bodyPr/>
        <a:lstStyle/>
        <a:p>
          <a:endParaRPr kumimoji="1" lang="ja-JP" altLang="en-US"/>
        </a:p>
      </dgm:t>
    </dgm:pt>
    <dgm:pt modelId="{D320C46A-C81D-4D8F-97CC-610E256EABB8}">
      <dgm:prSet phldrT="[テキスト]"/>
      <dgm:spPr/>
      <dgm:t>
        <a:bodyPr/>
        <a:lstStyle/>
        <a:p>
          <a:r>
            <a:rPr kumimoji="1" lang="ja-JP" altLang="en-US" dirty="0"/>
            <a:t>ご契約</a:t>
          </a:r>
        </a:p>
      </dgm:t>
    </dgm:pt>
    <dgm:pt modelId="{954584E4-A39A-41EF-8AD2-2C9D27547199}" type="parTrans" cxnId="{495EB05C-95EB-4455-9EAC-2D73B723AE2F}">
      <dgm:prSet/>
      <dgm:spPr/>
      <dgm:t>
        <a:bodyPr/>
        <a:lstStyle/>
        <a:p>
          <a:endParaRPr kumimoji="1" lang="ja-JP" altLang="en-US"/>
        </a:p>
      </dgm:t>
    </dgm:pt>
    <dgm:pt modelId="{42B8AA16-4205-42D2-AE8D-5A9BC6886383}" type="sibTrans" cxnId="{495EB05C-95EB-4455-9EAC-2D73B723AE2F}">
      <dgm:prSet/>
      <dgm:spPr/>
      <dgm:t>
        <a:bodyPr/>
        <a:lstStyle/>
        <a:p>
          <a:endParaRPr kumimoji="1" lang="ja-JP" altLang="en-US"/>
        </a:p>
      </dgm:t>
    </dgm:pt>
    <dgm:pt modelId="{607DEF5D-00B6-441D-8479-9EE5AD3A53EC}">
      <dgm:prSet phldrT="[テキスト]"/>
      <dgm:spPr/>
      <dgm:t>
        <a:bodyPr/>
        <a:lstStyle/>
        <a:p>
          <a:r>
            <a:rPr kumimoji="1" lang="ja-JP" altLang="en-US" dirty="0"/>
            <a:t>お見積もり、ご提案プランをもとに契約書を作成</a:t>
          </a:r>
        </a:p>
      </dgm:t>
    </dgm:pt>
    <dgm:pt modelId="{4BA0A110-3F45-4A83-979B-90E200E3E8A1}" type="parTrans" cxnId="{333B3CE6-5C4D-4BFE-96E5-8BD4816198DA}">
      <dgm:prSet/>
      <dgm:spPr/>
      <dgm:t>
        <a:bodyPr/>
        <a:lstStyle/>
        <a:p>
          <a:endParaRPr kumimoji="1" lang="ja-JP" altLang="en-US"/>
        </a:p>
      </dgm:t>
    </dgm:pt>
    <dgm:pt modelId="{48A152BC-B458-48A0-979E-E1951C5EDA21}" type="sibTrans" cxnId="{333B3CE6-5C4D-4BFE-96E5-8BD4816198DA}">
      <dgm:prSet/>
      <dgm:spPr/>
      <dgm:t>
        <a:bodyPr/>
        <a:lstStyle/>
        <a:p>
          <a:endParaRPr kumimoji="1" lang="ja-JP" altLang="en-US"/>
        </a:p>
      </dgm:t>
    </dgm:pt>
    <dgm:pt modelId="{346417D1-8B07-4309-BEE1-E9740C6E5C5C}">
      <dgm:prSet phldrT="[テキスト]"/>
      <dgm:spPr/>
      <dgm:t>
        <a:bodyPr/>
        <a:lstStyle/>
        <a:p>
          <a:r>
            <a:rPr kumimoji="1" lang="ja-JP" altLang="en-US" dirty="0"/>
            <a:t>ご入金確認後、契約成立</a:t>
          </a:r>
        </a:p>
      </dgm:t>
    </dgm:pt>
    <dgm:pt modelId="{E8CA6AFA-F9E7-4DA2-9803-7A5C8605D5F6}" type="parTrans" cxnId="{FFDD515C-33CE-464D-9AF4-F7963B357501}">
      <dgm:prSet/>
      <dgm:spPr/>
      <dgm:t>
        <a:bodyPr/>
        <a:lstStyle/>
        <a:p>
          <a:endParaRPr kumimoji="1" lang="ja-JP" altLang="en-US"/>
        </a:p>
      </dgm:t>
    </dgm:pt>
    <dgm:pt modelId="{29F5CC59-E90D-4172-A155-BCD55580EB15}" type="sibTrans" cxnId="{FFDD515C-33CE-464D-9AF4-F7963B357501}">
      <dgm:prSet/>
      <dgm:spPr/>
      <dgm:t>
        <a:bodyPr/>
        <a:lstStyle/>
        <a:p>
          <a:endParaRPr kumimoji="1" lang="ja-JP" altLang="en-US"/>
        </a:p>
      </dgm:t>
    </dgm:pt>
    <dgm:pt modelId="{5F69A630-56D4-41A0-B4CD-0D54DD07037D}">
      <dgm:prSet phldrT="[テキスト]"/>
      <dgm:spPr/>
      <dgm:t>
        <a:bodyPr/>
        <a:lstStyle/>
        <a:p>
          <a:r>
            <a:rPr kumimoji="1" lang="ja-JP" altLang="en-US" dirty="0"/>
            <a:t>サービス開始</a:t>
          </a:r>
        </a:p>
      </dgm:t>
    </dgm:pt>
    <dgm:pt modelId="{56E14F24-32C0-4BDF-BDCE-7179537D6E9D}" type="parTrans" cxnId="{0FF58C81-8E22-4720-93DA-592124EAF39C}">
      <dgm:prSet/>
      <dgm:spPr/>
      <dgm:t>
        <a:bodyPr/>
        <a:lstStyle/>
        <a:p>
          <a:endParaRPr kumimoji="1" lang="ja-JP" altLang="en-US"/>
        </a:p>
      </dgm:t>
    </dgm:pt>
    <dgm:pt modelId="{1EF23922-30AC-4457-841D-10392F68C72A}" type="sibTrans" cxnId="{0FF58C81-8E22-4720-93DA-592124EAF39C}">
      <dgm:prSet/>
      <dgm:spPr/>
      <dgm:t>
        <a:bodyPr/>
        <a:lstStyle/>
        <a:p>
          <a:endParaRPr kumimoji="1" lang="ja-JP" altLang="en-US"/>
        </a:p>
      </dgm:t>
    </dgm:pt>
    <dgm:pt modelId="{AF343246-6284-45EC-BDD9-83FEDB196D3B}">
      <dgm:prSet phldrT="[テキスト]"/>
      <dgm:spPr/>
      <dgm:t>
        <a:bodyPr/>
        <a:lstStyle/>
        <a:p>
          <a:r>
            <a:rPr kumimoji="1" lang="ja-JP" altLang="en-US" dirty="0"/>
            <a:t>契約締結後、最短</a:t>
          </a:r>
          <a:r>
            <a:rPr kumimoji="1" lang="en-US" altLang="ja-JP" dirty="0"/>
            <a:t>1</a:t>
          </a:r>
          <a:r>
            <a:rPr kumimoji="1" lang="ja-JP" altLang="en-US" dirty="0"/>
            <a:t>週間でサービス提供開始</a:t>
          </a:r>
        </a:p>
      </dgm:t>
    </dgm:pt>
    <dgm:pt modelId="{D57E23B3-1CC0-481A-934A-84B04160A65B}" type="parTrans" cxnId="{ABF85588-A8D9-44ED-80F5-F5E3C5025AEC}">
      <dgm:prSet/>
      <dgm:spPr/>
      <dgm:t>
        <a:bodyPr/>
        <a:lstStyle/>
        <a:p>
          <a:endParaRPr kumimoji="1" lang="ja-JP" altLang="en-US"/>
        </a:p>
      </dgm:t>
    </dgm:pt>
    <dgm:pt modelId="{C8206A5E-2A1C-472D-AB31-8ACA1EBBBEEA}" type="sibTrans" cxnId="{ABF85588-A8D9-44ED-80F5-F5E3C5025AEC}">
      <dgm:prSet/>
      <dgm:spPr/>
      <dgm:t>
        <a:bodyPr/>
        <a:lstStyle/>
        <a:p>
          <a:endParaRPr kumimoji="1" lang="ja-JP" altLang="en-US"/>
        </a:p>
      </dgm:t>
    </dgm:pt>
    <dgm:pt modelId="{8EC365A7-FBC3-44DF-B89C-A123AA0110FB}">
      <dgm:prSet phldrT="[テキスト]"/>
      <dgm:spPr/>
      <dgm:t>
        <a:bodyPr/>
        <a:lstStyle/>
        <a:p>
          <a:r>
            <a:rPr kumimoji="1" lang="ja-JP" altLang="en-US" dirty="0"/>
            <a:t>季節に応じた新メニューを随時ご案内。切り替えはいつでも</a:t>
          </a:r>
          <a:r>
            <a:rPr kumimoji="1" lang="en-US" altLang="ja-JP" dirty="0"/>
            <a:t>OK</a:t>
          </a:r>
          <a:r>
            <a:rPr kumimoji="1" lang="ja-JP" altLang="en-US" dirty="0"/>
            <a:t>！</a:t>
          </a:r>
        </a:p>
      </dgm:t>
    </dgm:pt>
    <dgm:pt modelId="{CF5B39E8-5C42-4B02-9EA5-B89631AAA30D}" type="parTrans" cxnId="{824BC1D9-4C3D-4074-8692-5AC0FD958B1F}">
      <dgm:prSet/>
      <dgm:spPr/>
      <dgm:t>
        <a:bodyPr/>
        <a:lstStyle/>
        <a:p>
          <a:endParaRPr kumimoji="1" lang="ja-JP" altLang="en-US"/>
        </a:p>
      </dgm:t>
    </dgm:pt>
    <dgm:pt modelId="{90F160E9-004B-489C-ABA5-20522CEB3076}" type="sibTrans" cxnId="{824BC1D9-4C3D-4074-8692-5AC0FD958B1F}">
      <dgm:prSet/>
      <dgm:spPr/>
      <dgm:t>
        <a:bodyPr/>
        <a:lstStyle/>
        <a:p>
          <a:endParaRPr kumimoji="1" lang="ja-JP" altLang="en-US"/>
        </a:p>
      </dgm:t>
    </dgm:pt>
    <dgm:pt modelId="{E06CA92C-3ACE-4F77-A661-371743984738}">
      <dgm:prSet phldrT="[テキスト]"/>
      <dgm:spPr/>
      <dgm:t>
        <a:bodyPr/>
        <a:lstStyle/>
        <a:p>
          <a:r>
            <a:rPr kumimoji="1" lang="ja-JP" altLang="en-US" dirty="0"/>
            <a:t>ご要望に合わせて各種お見積もりを作成</a:t>
          </a:r>
        </a:p>
      </dgm:t>
    </dgm:pt>
    <dgm:pt modelId="{BE927C9F-53F7-412B-8394-7CB396BF4C9C}" type="parTrans" cxnId="{8C36A8B7-7812-46AA-9974-DA4D6339CB60}">
      <dgm:prSet/>
      <dgm:spPr/>
      <dgm:t>
        <a:bodyPr/>
        <a:lstStyle/>
        <a:p>
          <a:endParaRPr kumimoji="1" lang="ja-JP" altLang="en-US"/>
        </a:p>
      </dgm:t>
    </dgm:pt>
    <dgm:pt modelId="{A2E63B44-D212-4C24-82EB-D039B05865C1}" type="sibTrans" cxnId="{8C36A8B7-7812-46AA-9974-DA4D6339CB60}">
      <dgm:prSet/>
      <dgm:spPr/>
      <dgm:t>
        <a:bodyPr/>
        <a:lstStyle/>
        <a:p>
          <a:endParaRPr kumimoji="1" lang="ja-JP" altLang="en-US"/>
        </a:p>
      </dgm:t>
    </dgm:pt>
    <dgm:pt modelId="{D89071B5-A4E7-44BF-8A56-8445271FD1DD}">
      <dgm:prSet/>
      <dgm:spPr/>
      <dgm:t>
        <a:bodyPr/>
        <a:lstStyle/>
        <a:p>
          <a:r>
            <a:rPr kumimoji="1" lang="ja-JP" altLang="en-US" dirty="0"/>
            <a:t>お見積番号をフォームの備考欄にご記入ください</a:t>
          </a:r>
        </a:p>
      </dgm:t>
    </dgm:pt>
    <dgm:pt modelId="{D1F34E33-9FAE-46F0-875A-67DDA4D36DBF}" type="parTrans" cxnId="{9BAA5B02-23BC-45B7-981A-169B981CD2F3}">
      <dgm:prSet/>
      <dgm:spPr/>
      <dgm:t>
        <a:bodyPr/>
        <a:lstStyle/>
        <a:p>
          <a:endParaRPr kumimoji="1" lang="ja-JP" altLang="en-US"/>
        </a:p>
      </dgm:t>
    </dgm:pt>
    <dgm:pt modelId="{6DD68A4A-92CE-4D78-81A9-8E275461ED6A}" type="sibTrans" cxnId="{9BAA5B02-23BC-45B7-981A-169B981CD2F3}">
      <dgm:prSet/>
      <dgm:spPr/>
      <dgm:t>
        <a:bodyPr/>
        <a:lstStyle/>
        <a:p>
          <a:endParaRPr kumimoji="1" lang="ja-JP" altLang="en-US"/>
        </a:p>
      </dgm:t>
    </dgm:pt>
    <dgm:pt modelId="{64A959BF-39A3-4E14-B462-62CDF4D9E59F}" type="pres">
      <dgm:prSet presAssocID="{F3C9F274-F6DF-4C7E-8E84-DC3A4BD15C96}" presName="linearFlow" presStyleCnt="0">
        <dgm:presLayoutVars>
          <dgm:dir/>
          <dgm:animLvl val="lvl"/>
          <dgm:resizeHandles val="exact"/>
        </dgm:presLayoutVars>
      </dgm:prSet>
      <dgm:spPr/>
    </dgm:pt>
    <dgm:pt modelId="{53B78BB7-17AE-4D10-B81B-84DCB9756FA4}" type="pres">
      <dgm:prSet presAssocID="{162F6D97-93AC-4D8E-A235-86EFC4084E8F}" presName="composite" presStyleCnt="0"/>
      <dgm:spPr/>
    </dgm:pt>
    <dgm:pt modelId="{DA57DECC-533C-45C1-88B1-FD6733A2FA9F}" type="pres">
      <dgm:prSet presAssocID="{162F6D97-93AC-4D8E-A235-86EFC4084E8F}" presName="parentText" presStyleLbl="alignNode1" presStyleIdx="0" presStyleCnt="4" custLinFactNeighborY="0">
        <dgm:presLayoutVars>
          <dgm:chMax val="1"/>
          <dgm:bulletEnabled val="1"/>
        </dgm:presLayoutVars>
      </dgm:prSet>
      <dgm:spPr/>
    </dgm:pt>
    <dgm:pt modelId="{4577A819-3D2A-4DB7-9A17-EF3C6D4167BE}" type="pres">
      <dgm:prSet presAssocID="{162F6D97-93AC-4D8E-A235-86EFC4084E8F}" presName="descendantText" presStyleLbl="alignAcc1" presStyleIdx="0" presStyleCnt="4" custLinFactNeighborY="0">
        <dgm:presLayoutVars>
          <dgm:bulletEnabled val="1"/>
        </dgm:presLayoutVars>
      </dgm:prSet>
      <dgm:spPr/>
    </dgm:pt>
    <dgm:pt modelId="{2FBAA6FE-648F-49A1-9F0A-0CE52243A3C6}" type="pres">
      <dgm:prSet presAssocID="{E5BB0AB8-C9F7-4457-93B6-5794743E424F}" presName="sp" presStyleCnt="0"/>
      <dgm:spPr/>
    </dgm:pt>
    <dgm:pt modelId="{03A5E7D6-DD82-4C1A-B3C8-6798DD87D316}" type="pres">
      <dgm:prSet presAssocID="{4FCBA5D4-B38B-469D-AB81-3131AF1E535D}" presName="composite" presStyleCnt="0"/>
      <dgm:spPr/>
    </dgm:pt>
    <dgm:pt modelId="{5752FC8D-587D-4CFE-9302-E82FA94602DB}" type="pres">
      <dgm:prSet presAssocID="{4FCBA5D4-B38B-469D-AB81-3131AF1E535D}" presName="parentText" presStyleLbl="alignNode1" presStyleIdx="1" presStyleCnt="4">
        <dgm:presLayoutVars>
          <dgm:chMax val="1"/>
          <dgm:bulletEnabled val="1"/>
        </dgm:presLayoutVars>
      </dgm:prSet>
      <dgm:spPr/>
    </dgm:pt>
    <dgm:pt modelId="{DFFDD50C-89C6-4815-965D-99B163181AFF}" type="pres">
      <dgm:prSet presAssocID="{4FCBA5D4-B38B-469D-AB81-3131AF1E535D}" presName="descendantText" presStyleLbl="alignAcc1" presStyleIdx="1" presStyleCnt="4">
        <dgm:presLayoutVars>
          <dgm:bulletEnabled val="1"/>
        </dgm:presLayoutVars>
      </dgm:prSet>
      <dgm:spPr/>
    </dgm:pt>
    <dgm:pt modelId="{849617EA-FB78-4CE4-ABA8-D43D32476091}" type="pres">
      <dgm:prSet presAssocID="{00E4F0B9-ABAB-4C93-A730-02A2874BEF77}" presName="sp" presStyleCnt="0"/>
      <dgm:spPr/>
    </dgm:pt>
    <dgm:pt modelId="{C74593A6-855C-44ED-8586-14223577049C}" type="pres">
      <dgm:prSet presAssocID="{D320C46A-C81D-4D8F-97CC-610E256EABB8}" presName="composite" presStyleCnt="0"/>
      <dgm:spPr/>
    </dgm:pt>
    <dgm:pt modelId="{FCE338EF-1DAE-4711-9DD8-AE19620642B8}" type="pres">
      <dgm:prSet presAssocID="{D320C46A-C81D-4D8F-97CC-610E256EABB8}" presName="parentText" presStyleLbl="alignNode1" presStyleIdx="2" presStyleCnt="4" custLinFactNeighborX="-1026">
        <dgm:presLayoutVars>
          <dgm:chMax val="1"/>
          <dgm:bulletEnabled val="1"/>
        </dgm:presLayoutVars>
      </dgm:prSet>
      <dgm:spPr/>
    </dgm:pt>
    <dgm:pt modelId="{F2B8E326-D238-4301-9347-A2678F38EBE3}" type="pres">
      <dgm:prSet presAssocID="{D320C46A-C81D-4D8F-97CC-610E256EABB8}" presName="descendantText" presStyleLbl="alignAcc1" presStyleIdx="2" presStyleCnt="4">
        <dgm:presLayoutVars>
          <dgm:bulletEnabled val="1"/>
        </dgm:presLayoutVars>
      </dgm:prSet>
      <dgm:spPr/>
    </dgm:pt>
    <dgm:pt modelId="{63B55D89-C879-4D8A-AA63-874508EFFAA2}" type="pres">
      <dgm:prSet presAssocID="{42B8AA16-4205-42D2-AE8D-5A9BC6886383}" presName="sp" presStyleCnt="0"/>
      <dgm:spPr/>
    </dgm:pt>
    <dgm:pt modelId="{04136771-45A5-42CD-A4F5-C44B0E7BAA6B}" type="pres">
      <dgm:prSet presAssocID="{5F69A630-56D4-41A0-B4CD-0D54DD07037D}" presName="composite" presStyleCnt="0"/>
      <dgm:spPr/>
    </dgm:pt>
    <dgm:pt modelId="{750FE20C-5F5F-4F72-873E-7016C7316463}" type="pres">
      <dgm:prSet presAssocID="{5F69A630-56D4-41A0-B4CD-0D54DD07037D}" presName="parentText" presStyleLbl="alignNode1" presStyleIdx="3" presStyleCnt="4" custLinFactNeighborX="0" custLinFactNeighborY="-1033">
        <dgm:presLayoutVars>
          <dgm:chMax val="1"/>
          <dgm:bulletEnabled val="1"/>
        </dgm:presLayoutVars>
      </dgm:prSet>
      <dgm:spPr/>
    </dgm:pt>
    <dgm:pt modelId="{D48A72AE-0751-47F0-9408-D6954FF7D986}" type="pres">
      <dgm:prSet presAssocID="{5F69A630-56D4-41A0-B4CD-0D54DD07037D}" presName="descendantText" presStyleLbl="alignAcc1" presStyleIdx="3" presStyleCnt="4">
        <dgm:presLayoutVars>
          <dgm:bulletEnabled val="1"/>
        </dgm:presLayoutVars>
      </dgm:prSet>
      <dgm:spPr/>
    </dgm:pt>
  </dgm:ptLst>
  <dgm:cxnLst>
    <dgm:cxn modelId="{9BAA5B02-23BC-45B7-981A-169B981CD2F3}" srcId="{4FCBA5D4-B38B-469D-AB81-3131AF1E535D}" destId="{D89071B5-A4E7-44BF-8A56-8445271FD1DD}" srcOrd="1" destOrd="0" parTransId="{D1F34E33-9FAE-46F0-875A-67DDA4D36DBF}" sibTransId="{6DD68A4A-92CE-4D78-81A9-8E275461ED6A}"/>
    <dgm:cxn modelId="{8F05640D-DE48-443D-A390-41EE48366C76}" srcId="{F3C9F274-F6DF-4C7E-8E84-DC3A4BD15C96}" destId="{4FCBA5D4-B38B-469D-AB81-3131AF1E535D}" srcOrd="1" destOrd="0" parTransId="{940E7AAB-48B1-42D6-AA0D-A513596CD406}" sibTransId="{00E4F0B9-ABAB-4C93-A730-02A2874BEF77}"/>
    <dgm:cxn modelId="{0966B014-B16B-44AF-8E3D-5DA77A08EB11}" srcId="{162F6D97-93AC-4D8E-A235-86EFC4084E8F}" destId="{0B9ABC84-818C-4142-A29B-605BF59D7046}" srcOrd="0" destOrd="0" parTransId="{BDA710D4-2190-4DEB-923E-9B7714D1B45A}" sibTransId="{29A8B19C-08BD-4068-8CCC-AD66B60153B7}"/>
    <dgm:cxn modelId="{475B7D19-1605-4C77-BD31-62FB54B278A1}" type="presOf" srcId="{4FCBA5D4-B38B-469D-AB81-3131AF1E535D}" destId="{5752FC8D-587D-4CFE-9302-E82FA94602DB}" srcOrd="0" destOrd="0" presId="urn:microsoft.com/office/officeart/2005/8/layout/chevron2"/>
    <dgm:cxn modelId="{50840A33-8FF9-4EA6-8064-937E7DB3A4BA}" type="presOf" srcId="{D89071B5-A4E7-44BF-8A56-8445271FD1DD}" destId="{DFFDD50C-89C6-4815-965D-99B163181AFF}" srcOrd="0" destOrd="1" presId="urn:microsoft.com/office/officeart/2005/8/layout/chevron2"/>
    <dgm:cxn modelId="{FFDD515C-33CE-464D-9AF4-F7963B357501}" srcId="{D320C46A-C81D-4D8F-97CC-610E256EABB8}" destId="{346417D1-8B07-4309-BEE1-E9740C6E5C5C}" srcOrd="1" destOrd="0" parTransId="{E8CA6AFA-F9E7-4DA2-9803-7A5C8605D5F6}" sibTransId="{29F5CC59-E90D-4172-A155-BCD55580EB15}"/>
    <dgm:cxn modelId="{495EB05C-95EB-4455-9EAC-2D73B723AE2F}" srcId="{F3C9F274-F6DF-4C7E-8E84-DC3A4BD15C96}" destId="{D320C46A-C81D-4D8F-97CC-610E256EABB8}" srcOrd="2" destOrd="0" parTransId="{954584E4-A39A-41EF-8AD2-2C9D27547199}" sibTransId="{42B8AA16-4205-42D2-AE8D-5A9BC6886383}"/>
    <dgm:cxn modelId="{07046563-18D0-4C89-B791-1EBE78C4FC3D}" type="presOf" srcId="{8EC365A7-FBC3-44DF-B89C-A123AA0110FB}" destId="{D48A72AE-0751-47F0-9408-D6954FF7D986}" srcOrd="0" destOrd="1" presId="urn:microsoft.com/office/officeart/2005/8/layout/chevron2"/>
    <dgm:cxn modelId="{E361F644-EE6E-4BD7-B53F-37B9BDC77F89}" srcId="{4FCBA5D4-B38B-469D-AB81-3131AF1E535D}" destId="{206BEEFC-BA01-4D71-8A25-C2FB78205633}" srcOrd="0" destOrd="0" parTransId="{7A2ED4A2-29F6-49F4-868C-BE091C1183AD}" sibTransId="{92F3EC5C-15DD-4F21-B8B5-D9A70CEA6B2B}"/>
    <dgm:cxn modelId="{4E474B45-2EE0-47CA-AB05-7CB30D331B17}" type="presOf" srcId="{162F6D97-93AC-4D8E-A235-86EFC4084E8F}" destId="{DA57DECC-533C-45C1-88B1-FD6733A2FA9F}" srcOrd="0" destOrd="0" presId="urn:microsoft.com/office/officeart/2005/8/layout/chevron2"/>
    <dgm:cxn modelId="{EA91EE46-43CE-4064-AF8E-0599557239A3}" type="presOf" srcId="{5F69A630-56D4-41A0-B4CD-0D54DD07037D}" destId="{750FE20C-5F5F-4F72-873E-7016C7316463}" srcOrd="0" destOrd="0" presId="urn:microsoft.com/office/officeart/2005/8/layout/chevron2"/>
    <dgm:cxn modelId="{5B3EF96B-8F3E-4B4E-B7B0-C4967BD5538A}" type="presOf" srcId="{D320C46A-C81D-4D8F-97CC-610E256EABB8}" destId="{FCE338EF-1DAE-4711-9DD8-AE19620642B8}" srcOrd="0" destOrd="0" presId="urn:microsoft.com/office/officeart/2005/8/layout/chevron2"/>
    <dgm:cxn modelId="{04DAB655-4D1A-424B-B3FC-BA806752DEC1}" type="presOf" srcId="{346417D1-8B07-4309-BEE1-E9740C6E5C5C}" destId="{F2B8E326-D238-4301-9347-A2678F38EBE3}" srcOrd="0" destOrd="1" presId="urn:microsoft.com/office/officeart/2005/8/layout/chevron2"/>
    <dgm:cxn modelId="{88D6797F-1F0A-4479-8CF0-EA7E2A3F8251}" type="presOf" srcId="{E06CA92C-3ACE-4F77-A661-371743984738}" destId="{4577A819-3D2A-4DB7-9A17-EF3C6D4167BE}" srcOrd="0" destOrd="1" presId="urn:microsoft.com/office/officeart/2005/8/layout/chevron2"/>
    <dgm:cxn modelId="{692D8180-E80C-44C2-B459-8DAC3D6DD408}" type="presOf" srcId="{0B9ABC84-818C-4142-A29B-605BF59D7046}" destId="{4577A819-3D2A-4DB7-9A17-EF3C6D4167BE}" srcOrd="0" destOrd="0" presId="urn:microsoft.com/office/officeart/2005/8/layout/chevron2"/>
    <dgm:cxn modelId="{0FF58C81-8E22-4720-93DA-592124EAF39C}" srcId="{F3C9F274-F6DF-4C7E-8E84-DC3A4BD15C96}" destId="{5F69A630-56D4-41A0-B4CD-0D54DD07037D}" srcOrd="3" destOrd="0" parTransId="{56E14F24-32C0-4BDF-BDCE-7179537D6E9D}" sibTransId="{1EF23922-30AC-4457-841D-10392F68C72A}"/>
    <dgm:cxn modelId="{ABF85588-A8D9-44ED-80F5-F5E3C5025AEC}" srcId="{5F69A630-56D4-41A0-B4CD-0D54DD07037D}" destId="{AF343246-6284-45EC-BDD9-83FEDB196D3B}" srcOrd="0" destOrd="0" parTransId="{D57E23B3-1CC0-481A-934A-84B04160A65B}" sibTransId="{C8206A5E-2A1C-472D-AB31-8ACA1EBBBEEA}"/>
    <dgm:cxn modelId="{5121D28F-C976-4BFF-880B-E52157FA05AD}" type="presOf" srcId="{F3C9F274-F6DF-4C7E-8E84-DC3A4BD15C96}" destId="{64A959BF-39A3-4E14-B462-62CDF4D9E59F}" srcOrd="0" destOrd="0" presId="urn:microsoft.com/office/officeart/2005/8/layout/chevron2"/>
    <dgm:cxn modelId="{F61CEE9A-E1BC-4B75-99F9-791C7AFBB6A7}" type="presOf" srcId="{206BEEFC-BA01-4D71-8A25-C2FB78205633}" destId="{DFFDD50C-89C6-4815-965D-99B163181AFF}" srcOrd="0" destOrd="0" presId="urn:microsoft.com/office/officeart/2005/8/layout/chevron2"/>
    <dgm:cxn modelId="{8C36A8B7-7812-46AA-9974-DA4D6339CB60}" srcId="{162F6D97-93AC-4D8E-A235-86EFC4084E8F}" destId="{E06CA92C-3ACE-4F77-A661-371743984738}" srcOrd="1" destOrd="0" parTransId="{BE927C9F-53F7-412B-8394-7CB396BF4C9C}" sibTransId="{A2E63B44-D212-4C24-82EB-D039B05865C1}"/>
    <dgm:cxn modelId="{C6670CD9-F645-4BE0-A5F1-CA36B323602C}" srcId="{F3C9F274-F6DF-4C7E-8E84-DC3A4BD15C96}" destId="{162F6D97-93AC-4D8E-A235-86EFC4084E8F}" srcOrd="0" destOrd="0" parTransId="{073273C8-74D5-4110-92D4-830548EE9257}" sibTransId="{E5BB0AB8-C9F7-4457-93B6-5794743E424F}"/>
    <dgm:cxn modelId="{824BC1D9-4C3D-4074-8692-5AC0FD958B1F}" srcId="{5F69A630-56D4-41A0-B4CD-0D54DD07037D}" destId="{8EC365A7-FBC3-44DF-B89C-A123AA0110FB}" srcOrd="1" destOrd="0" parTransId="{CF5B39E8-5C42-4B02-9EA5-B89631AAA30D}" sibTransId="{90F160E9-004B-489C-ABA5-20522CEB3076}"/>
    <dgm:cxn modelId="{333B3CE6-5C4D-4BFE-96E5-8BD4816198DA}" srcId="{D320C46A-C81D-4D8F-97CC-610E256EABB8}" destId="{607DEF5D-00B6-441D-8479-9EE5AD3A53EC}" srcOrd="0" destOrd="0" parTransId="{4BA0A110-3F45-4A83-979B-90E200E3E8A1}" sibTransId="{48A152BC-B458-48A0-979E-E1951C5EDA21}"/>
    <dgm:cxn modelId="{58A357FC-E505-47C8-840F-3052DF04CB83}" type="presOf" srcId="{AF343246-6284-45EC-BDD9-83FEDB196D3B}" destId="{D48A72AE-0751-47F0-9408-D6954FF7D986}" srcOrd="0" destOrd="0" presId="urn:microsoft.com/office/officeart/2005/8/layout/chevron2"/>
    <dgm:cxn modelId="{1ABF8DFD-EA20-49C0-A992-2FFECA61D046}" type="presOf" srcId="{607DEF5D-00B6-441D-8479-9EE5AD3A53EC}" destId="{F2B8E326-D238-4301-9347-A2678F38EBE3}" srcOrd="0" destOrd="0" presId="urn:microsoft.com/office/officeart/2005/8/layout/chevron2"/>
    <dgm:cxn modelId="{1076AC0A-72EC-4526-BA46-21F57165087E}" type="presParOf" srcId="{64A959BF-39A3-4E14-B462-62CDF4D9E59F}" destId="{53B78BB7-17AE-4D10-B81B-84DCB9756FA4}" srcOrd="0" destOrd="0" presId="urn:microsoft.com/office/officeart/2005/8/layout/chevron2"/>
    <dgm:cxn modelId="{1227B243-EE19-48D9-9AC2-3145E9703E61}" type="presParOf" srcId="{53B78BB7-17AE-4D10-B81B-84DCB9756FA4}" destId="{DA57DECC-533C-45C1-88B1-FD6733A2FA9F}" srcOrd="0" destOrd="0" presId="urn:microsoft.com/office/officeart/2005/8/layout/chevron2"/>
    <dgm:cxn modelId="{CCA328C4-462E-4A31-80B2-A5D1CA0C0177}" type="presParOf" srcId="{53B78BB7-17AE-4D10-B81B-84DCB9756FA4}" destId="{4577A819-3D2A-4DB7-9A17-EF3C6D4167BE}" srcOrd="1" destOrd="0" presId="urn:microsoft.com/office/officeart/2005/8/layout/chevron2"/>
    <dgm:cxn modelId="{6AB26BE1-D233-4C6B-ACCD-8C22D6A7E3E0}" type="presParOf" srcId="{64A959BF-39A3-4E14-B462-62CDF4D9E59F}" destId="{2FBAA6FE-648F-49A1-9F0A-0CE52243A3C6}" srcOrd="1" destOrd="0" presId="urn:microsoft.com/office/officeart/2005/8/layout/chevron2"/>
    <dgm:cxn modelId="{785EA617-6113-438C-B6B4-CCEF4C88C8A0}" type="presParOf" srcId="{64A959BF-39A3-4E14-B462-62CDF4D9E59F}" destId="{03A5E7D6-DD82-4C1A-B3C8-6798DD87D316}" srcOrd="2" destOrd="0" presId="urn:microsoft.com/office/officeart/2005/8/layout/chevron2"/>
    <dgm:cxn modelId="{79F2C00C-15A6-4C25-831A-F20D874D0DB5}" type="presParOf" srcId="{03A5E7D6-DD82-4C1A-B3C8-6798DD87D316}" destId="{5752FC8D-587D-4CFE-9302-E82FA94602DB}" srcOrd="0" destOrd="0" presId="urn:microsoft.com/office/officeart/2005/8/layout/chevron2"/>
    <dgm:cxn modelId="{80F9561E-36BF-4AEE-9266-9119EF08E737}" type="presParOf" srcId="{03A5E7D6-DD82-4C1A-B3C8-6798DD87D316}" destId="{DFFDD50C-89C6-4815-965D-99B163181AFF}" srcOrd="1" destOrd="0" presId="urn:microsoft.com/office/officeart/2005/8/layout/chevron2"/>
    <dgm:cxn modelId="{B7CDC9A7-A4AD-49B4-9205-4AC717CE300D}" type="presParOf" srcId="{64A959BF-39A3-4E14-B462-62CDF4D9E59F}" destId="{849617EA-FB78-4CE4-ABA8-D43D32476091}" srcOrd="3" destOrd="0" presId="urn:microsoft.com/office/officeart/2005/8/layout/chevron2"/>
    <dgm:cxn modelId="{C04B55AA-B41E-42A1-8ABA-D68950D5FC8C}" type="presParOf" srcId="{64A959BF-39A3-4E14-B462-62CDF4D9E59F}" destId="{C74593A6-855C-44ED-8586-14223577049C}" srcOrd="4" destOrd="0" presId="urn:microsoft.com/office/officeart/2005/8/layout/chevron2"/>
    <dgm:cxn modelId="{F5A7BA99-39C2-4997-A966-BA018DB38CAD}" type="presParOf" srcId="{C74593A6-855C-44ED-8586-14223577049C}" destId="{FCE338EF-1DAE-4711-9DD8-AE19620642B8}" srcOrd="0" destOrd="0" presId="urn:microsoft.com/office/officeart/2005/8/layout/chevron2"/>
    <dgm:cxn modelId="{387843CC-F714-44F5-AFDB-3732308399C9}" type="presParOf" srcId="{C74593A6-855C-44ED-8586-14223577049C}" destId="{F2B8E326-D238-4301-9347-A2678F38EBE3}" srcOrd="1" destOrd="0" presId="urn:microsoft.com/office/officeart/2005/8/layout/chevron2"/>
    <dgm:cxn modelId="{7EB579A7-30DA-4A15-AB6C-CECB2E7DE836}" type="presParOf" srcId="{64A959BF-39A3-4E14-B462-62CDF4D9E59F}" destId="{63B55D89-C879-4D8A-AA63-874508EFFAA2}" srcOrd="5" destOrd="0" presId="urn:microsoft.com/office/officeart/2005/8/layout/chevron2"/>
    <dgm:cxn modelId="{68708CA5-592C-45E3-8BB8-F102A9782E4B}" type="presParOf" srcId="{64A959BF-39A3-4E14-B462-62CDF4D9E59F}" destId="{04136771-45A5-42CD-A4F5-C44B0E7BAA6B}" srcOrd="6" destOrd="0" presId="urn:microsoft.com/office/officeart/2005/8/layout/chevron2"/>
    <dgm:cxn modelId="{08AF0BCF-B2A9-4754-9F6B-5B02D3B91714}" type="presParOf" srcId="{04136771-45A5-42CD-A4F5-C44B0E7BAA6B}" destId="{750FE20C-5F5F-4F72-873E-7016C7316463}" srcOrd="0" destOrd="0" presId="urn:microsoft.com/office/officeart/2005/8/layout/chevron2"/>
    <dgm:cxn modelId="{EF056FFF-EB4E-403D-A0B2-0DD48EEA3B2C}" type="presParOf" srcId="{04136771-45A5-42CD-A4F5-C44B0E7BAA6B}" destId="{D48A72AE-0751-47F0-9408-D6954FF7D986}"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57DECC-533C-45C1-88B1-FD6733A2FA9F}">
      <dsp:nvSpPr>
        <dsp:cNvPr id="0" name=""/>
        <dsp:cNvSpPr/>
      </dsp:nvSpPr>
      <dsp:spPr>
        <a:xfrm rot="5400000">
          <a:off x="-198911" y="203179"/>
          <a:ext cx="1326077" cy="928254"/>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ご提案</a:t>
          </a:r>
        </a:p>
      </dsp:txBody>
      <dsp:txXfrm rot="-5400000">
        <a:off x="1" y="468394"/>
        <a:ext cx="928254" cy="397823"/>
      </dsp:txXfrm>
    </dsp:sp>
    <dsp:sp modelId="{4577A819-3D2A-4DB7-9A17-EF3C6D4167BE}">
      <dsp:nvSpPr>
        <dsp:cNvPr id="0" name=""/>
        <dsp:cNvSpPr/>
      </dsp:nvSpPr>
      <dsp:spPr>
        <a:xfrm rot="5400000">
          <a:off x="3932051" y="-2999529"/>
          <a:ext cx="861950" cy="6869545"/>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kumimoji="1" lang="ja-JP" altLang="en-US" sz="1500" kern="1200" dirty="0"/>
            <a:t>直接お話をお伺いしながら最適なプランをご提案</a:t>
          </a:r>
        </a:p>
        <a:p>
          <a:pPr marL="114300" lvl="1" indent="-114300" algn="l" defTabSz="666750">
            <a:lnSpc>
              <a:spcPct val="90000"/>
            </a:lnSpc>
            <a:spcBef>
              <a:spcPct val="0"/>
            </a:spcBef>
            <a:spcAft>
              <a:spcPct val="15000"/>
            </a:spcAft>
            <a:buChar char="•"/>
          </a:pPr>
          <a:r>
            <a:rPr kumimoji="1" lang="ja-JP" altLang="en-US" sz="1500" kern="1200" dirty="0"/>
            <a:t>ご要望に合わせて各種お見積もりを作成</a:t>
          </a:r>
        </a:p>
      </dsp:txBody>
      <dsp:txXfrm rot="-5400000">
        <a:off x="928254" y="46345"/>
        <a:ext cx="6827468" cy="777796"/>
      </dsp:txXfrm>
    </dsp:sp>
    <dsp:sp modelId="{5752FC8D-587D-4CFE-9302-E82FA94602DB}">
      <dsp:nvSpPr>
        <dsp:cNvPr id="0" name=""/>
        <dsp:cNvSpPr/>
      </dsp:nvSpPr>
      <dsp:spPr>
        <a:xfrm rot="5400000">
          <a:off x="-198911" y="1383566"/>
          <a:ext cx="1326077" cy="928254"/>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お申込み</a:t>
          </a:r>
        </a:p>
      </dsp:txBody>
      <dsp:txXfrm rot="-5400000">
        <a:off x="1" y="1648781"/>
        <a:ext cx="928254" cy="397823"/>
      </dsp:txXfrm>
    </dsp:sp>
    <dsp:sp modelId="{DFFDD50C-89C6-4815-965D-99B163181AFF}">
      <dsp:nvSpPr>
        <dsp:cNvPr id="0" name=""/>
        <dsp:cNvSpPr/>
      </dsp:nvSpPr>
      <dsp:spPr>
        <a:xfrm rot="5400000">
          <a:off x="3932051" y="-1819142"/>
          <a:ext cx="861950" cy="6869545"/>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kumimoji="1" lang="ja-JP" altLang="en-US" sz="1500" kern="1200" dirty="0"/>
            <a:t>お申込みはウェブサイトまたは担当者まで</a:t>
          </a:r>
        </a:p>
        <a:p>
          <a:pPr marL="114300" lvl="1" indent="-114300" algn="l" defTabSz="666750">
            <a:lnSpc>
              <a:spcPct val="90000"/>
            </a:lnSpc>
            <a:spcBef>
              <a:spcPct val="0"/>
            </a:spcBef>
            <a:spcAft>
              <a:spcPct val="15000"/>
            </a:spcAft>
            <a:buChar char="•"/>
          </a:pPr>
          <a:r>
            <a:rPr kumimoji="1" lang="ja-JP" altLang="en-US" sz="1500" kern="1200" dirty="0"/>
            <a:t>お見積番号をフォームの備考欄にご記入ください</a:t>
          </a:r>
        </a:p>
      </dsp:txBody>
      <dsp:txXfrm rot="-5400000">
        <a:off x="928254" y="1226732"/>
        <a:ext cx="6827468" cy="777796"/>
      </dsp:txXfrm>
    </dsp:sp>
    <dsp:sp modelId="{FCE338EF-1DAE-4711-9DD8-AE19620642B8}">
      <dsp:nvSpPr>
        <dsp:cNvPr id="0" name=""/>
        <dsp:cNvSpPr/>
      </dsp:nvSpPr>
      <dsp:spPr>
        <a:xfrm rot="5400000">
          <a:off x="-198911" y="2563953"/>
          <a:ext cx="1326077" cy="928254"/>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ご契約</a:t>
          </a:r>
        </a:p>
      </dsp:txBody>
      <dsp:txXfrm rot="-5400000">
        <a:off x="1" y="2829168"/>
        <a:ext cx="928254" cy="397823"/>
      </dsp:txXfrm>
    </dsp:sp>
    <dsp:sp modelId="{F2B8E326-D238-4301-9347-A2678F38EBE3}">
      <dsp:nvSpPr>
        <dsp:cNvPr id="0" name=""/>
        <dsp:cNvSpPr/>
      </dsp:nvSpPr>
      <dsp:spPr>
        <a:xfrm rot="5400000">
          <a:off x="3932051" y="-638755"/>
          <a:ext cx="861950" cy="6869545"/>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kumimoji="1" lang="ja-JP" altLang="en-US" sz="1500" kern="1200" dirty="0"/>
            <a:t>お見積もり、ご提案プランをもとに契約書を作成</a:t>
          </a:r>
        </a:p>
        <a:p>
          <a:pPr marL="114300" lvl="1" indent="-114300" algn="l" defTabSz="666750">
            <a:lnSpc>
              <a:spcPct val="90000"/>
            </a:lnSpc>
            <a:spcBef>
              <a:spcPct val="0"/>
            </a:spcBef>
            <a:spcAft>
              <a:spcPct val="15000"/>
            </a:spcAft>
            <a:buChar char="•"/>
          </a:pPr>
          <a:r>
            <a:rPr kumimoji="1" lang="ja-JP" altLang="en-US" sz="1500" kern="1200" dirty="0"/>
            <a:t>ご入金確認後、契約成立</a:t>
          </a:r>
        </a:p>
      </dsp:txBody>
      <dsp:txXfrm rot="-5400000">
        <a:off x="928254" y="2407119"/>
        <a:ext cx="6827468" cy="777796"/>
      </dsp:txXfrm>
    </dsp:sp>
    <dsp:sp modelId="{750FE20C-5F5F-4F72-873E-7016C7316463}">
      <dsp:nvSpPr>
        <dsp:cNvPr id="0" name=""/>
        <dsp:cNvSpPr/>
      </dsp:nvSpPr>
      <dsp:spPr>
        <a:xfrm rot="5400000">
          <a:off x="-198911" y="3730642"/>
          <a:ext cx="1326077" cy="928254"/>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サービス開始</a:t>
          </a:r>
        </a:p>
      </dsp:txBody>
      <dsp:txXfrm rot="-5400000">
        <a:off x="1" y="3995857"/>
        <a:ext cx="928254" cy="397823"/>
      </dsp:txXfrm>
    </dsp:sp>
    <dsp:sp modelId="{D48A72AE-0751-47F0-9408-D6954FF7D986}">
      <dsp:nvSpPr>
        <dsp:cNvPr id="0" name=""/>
        <dsp:cNvSpPr/>
      </dsp:nvSpPr>
      <dsp:spPr>
        <a:xfrm rot="5400000">
          <a:off x="3932051" y="541631"/>
          <a:ext cx="861950" cy="6869545"/>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kumimoji="1" lang="ja-JP" altLang="en-US" sz="1500" kern="1200" dirty="0"/>
            <a:t>契約締結後、最短</a:t>
          </a:r>
          <a:r>
            <a:rPr kumimoji="1" lang="en-US" altLang="ja-JP" sz="1500" kern="1200" dirty="0"/>
            <a:t>1</a:t>
          </a:r>
          <a:r>
            <a:rPr kumimoji="1" lang="ja-JP" altLang="en-US" sz="1500" kern="1200" dirty="0"/>
            <a:t>週間でサービス提供開始</a:t>
          </a:r>
        </a:p>
        <a:p>
          <a:pPr marL="114300" lvl="1" indent="-114300" algn="l" defTabSz="666750">
            <a:lnSpc>
              <a:spcPct val="90000"/>
            </a:lnSpc>
            <a:spcBef>
              <a:spcPct val="0"/>
            </a:spcBef>
            <a:spcAft>
              <a:spcPct val="15000"/>
            </a:spcAft>
            <a:buChar char="•"/>
          </a:pPr>
          <a:r>
            <a:rPr kumimoji="1" lang="ja-JP" altLang="en-US" sz="1500" kern="1200" dirty="0"/>
            <a:t>季節に応じた新メニューを随時ご案内。切り替えはいつでも</a:t>
          </a:r>
          <a:r>
            <a:rPr kumimoji="1" lang="en-US" altLang="ja-JP" sz="1500" kern="1200" dirty="0"/>
            <a:t>OK</a:t>
          </a:r>
          <a:r>
            <a:rPr kumimoji="1" lang="ja-JP" altLang="en-US" sz="1500" kern="1200" dirty="0"/>
            <a:t>！</a:t>
          </a:r>
        </a:p>
      </dsp:txBody>
      <dsp:txXfrm rot="-5400000">
        <a:off x="928254" y="3587506"/>
        <a:ext cx="6827468" cy="777796"/>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0.68337</cdr:x>
      <cdr:y>0.53124</cdr:y>
    </cdr:from>
    <cdr:to>
      <cdr:x>0.95649</cdr:x>
      <cdr:y>0.6177</cdr:y>
    </cdr:to>
    <cdr:sp macro="" textlink="">
      <cdr:nvSpPr>
        <cdr:cNvPr id="2" name="テキスト ボックス 1">
          <a:extLst xmlns:a="http://schemas.openxmlformats.org/drawingml/2006/main">
            <a:ext uri="{FF2B5EF4-FFF2-40B4-BE49-F238E27FC236}">
              <a16:creationId xmlns:a16="http://schemas.microsoft.com/office/drawing/2014/main" id="{0577051F-390D-646E-680C-AE328E70BB2C}"/>
            </a:ext>
          </a:extLst>
        </cdr:cNvPr>
        <cdr:cNvSpPr txBox="1"/>
      </cdr:nvSpPr>
      <cdr:spPr>
        <a:xfrm xmlns:a="http://schemas.openxmlformats.org/drawingml/2006/main">
          <a:off x="2287936" y="1755825"/>
          <a:ext cx="914416" cy="28576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ja-JP" altLang="en-US" sz="900" dirty="0">
              <a:solidFill>
                <a:schemeClr val="bg1"/>
              </a:solidFill>
            </a:rPr>
            <a:t>和食（肉）</a:t>
          </a:r>
        </a:p>
      </cdr:txBody>
    </cdr:sp>
  </cdr:relSizeAnchor>
  <cdr:relSizeAnchor xmlns:cdr="http://schemas.openxmlformats.org/drawingml/2006/chartDrawing">
    <cdr:from>
      <cdr:x>0.371</cdr:x>
      <cdr:y>0.88595</cdr:y>
    </cdr:from>
    <cdr:to>
      <cdr:x>0.64412</cdr:x>
      <cdr:y>0.97241</cdr:y>
    </cdr:to>
    <cdr:sp macro="" textlink="">
      <cdr:nvSpPr>
        <cdr:cNvPr id="3" name="テキスト ボックス 1">
          <a:extLst xmlns:a="http://schemas.openxmlformats.org/drawingml/2006/main">
            <a:ext uri="{FF2B5EF4-FFF2-40B4-BE49-F238E27FC236}">
              <a16:creationId xmlns:a16="http://schemas.microsoft.com/office/drawing/2014/main" id="{34D42920-B5F1-4480-26F5-CA8B05F48A2C}"/>
            </a:ext>
          </a:extLst>
        </cdr:cNvPr>
        <cdr:cNvSpPr txBox="1"/>
      </cdr:nvSpPr>
      <cdr:spPr>
        <a:xfrm xmlns:a="http://schemas.openxmlformats.org/drawingml/2006/main">
          <a:off x="1242133" y="2928206"/>
          <a:ext cx="914416" cy="28576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900" dirty="0">
              <a:solidFill>
                <a:schemeClr val="bg1"/>
              </a:solidFill>
            </a:rPr>
            <a:t>和食（魚）</a:t>
          </a:r>
        </a:p>
      </cdr:txBody>
    </cdr:sp>
  </cdr:relSizeAnchor>
  <cdr:relSizeAnchor xmlns:cdr="http://schemas.openxmlformats.org/drawingml/2006/chartDrawing">
    <cdr:from>
      <cdr:x>0.12343</cdr:x>
      <cdr:y>0.61095</cdr:y>
    </cdr:from>
    <cdr:to>
      <cdr:x>0.39655</cdr:x>
      <cdr:y>0.6974</cdr:y>
    </cdr:to>
    <cdr:sp macro="" textlink="">
      <cdr:nvSpPr>
        <cdr:cNvPr id="4" name="テキスト ボックス 1">
          <a:extLst xmlns:a="http://schemas.openxmlformats.org/drawingml/2006/main">
            <a:ext uri="{FF2B5EF4-FFF2-40B4-BE49-F238E27FC236}">
              <a16:creationId xmlns:a16="http://schemas.microsoft.com/office/drawing/2014/main" id="{34D42920-B5F1-4480-26F5-CA8B05F48A2C}"/>
            </a:ext>
          </a:extLst>
        </cdr:cNvPr>
        <cdr:cNvSpPr txBox="1"/>
      </cdr:nvSpPr>
      <cdr:spPr>
        <a:xfrm xmlns:a="http://schemas.openxmlformats.org/drawingml/2006/main">
          <a:off x="413238" y="2019309"/>
          <a:ext cx="914416" cy="28573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900" dirty="0"/>
            <a:t>洋食（肉）</a:t>
          </a:r>
        </a:p>
      </cdr:txBody>
    </cdr:sp>
  </cdr:relSizeAnchor>
  <cdr:relSizeAnchor xmlns:cdr="http://schemas.openxmlformats.org/drawingml/2006/chartDrawing">
    <cdr:from>
      <cdr:x>0.20823</cdr:x>
      <cdr:y>0.29084</cdr:y>
    </cdr:from>
    <cdr:to>
      <cdr:x>0.48134</cdr:x>
      <cdr:y>0.3773</cdr:y>
    </cdr:to>
    <cdr:sp macro="" textlink="">
      <cdr:nvSpPr>
        <cdr:cNvPr id="5" name="テキスト ボックス 1">
          <a:extLst xmlns:a="http://schemas.openxmlformats.org/drawingml/2006/main">
            <a:ext uri="{FF2B5EF4-FFF2-40B4-BE49-F238E27FC236}">
              <a16:creationId xmlns:a16="http://schemas.microsoft.com/office/drawing/2014/main" id="{34D42920-B5F1-4480-26F5-CA8B05F48A2C}"/>
            </a:ext>
          </a:extLst>
        </cdr:cNvPr>
        <cdr:cNvSpPr txBox="1"/>
      </cdr:nvSpPr>
      <cdr:spPr>
        <a:xfrm xmlns:a="http://schemas.openxmlformats.org/drawingml/2006/main">
          <a:off x="697171" y="961285"/>
          <a:ext cx="914382" cy="28576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900" dirty="0"/>
            <a:t>洋食（魚）</a:t>
          </a:r>
        </a:p>
      </cdr:txBody>
    </cdr:sp>
  </cdr:relSizeAnchor>
  <cdr:relSizeAnchor xmlns:cdr="http://schemas.openxmlformats.org/drawingml/2006/chartDrawing">
    <cdr:from>
      <cdr:x>0.36344</cdr:x>
      <cdr:y>0.21272</cdr:y>
    </cdr:from>
    <cdr:to>
      <cdr:x>0.63656</cdr:x>
      <cdr:y>0.29917</cdr:y>
    </cdr:to>
    <cdr:sp macro="" textlink="">
      <cdr:nvSpPr>
        <cdr:cNvPr id="6" name="テキスト ボックス 1">
          <a:extLst xmlns:a="http://schemas.openxmlformats.org/drawingml/2006/main">
            <a:ext uri="{FF2B5EF4-FFF2-40B4-BE49-F238E27FC236}">
              <a16:creationId xmlns:a16="http://schemas.microsoft.com/office/drawing/2014/main" id="{34D42920-B5F1-4480-26F5-CA8B05F48A2C}"/>
            </a:ext>
          </a:extLst>
        </cdr:cNvPr>
        <cdr:cNvSpPr txBox="1"/>
      </cdr:nvSpPr>
      <cdr:spPr>
        <a:xfrm xmlns:a="http://schemas.openxmlformats.org/drawingml/2006/main">
          <a:off x="1216811" y="703074"/>
          <a:ext cx="914416" cy="28573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900" dirty="0"/>
            <a:t>その他</a:t>
          </a:r>
        </a:p>
      </cdr:txBody>
    </cdr:sp>
  </cdr:relSizeAnchor>
</c:userShapes>
</file>

<file path=ppt/drawings/drawing2.xml><?xml version="1.0" encoding="utf-8"?>
<c:userShapes xmlns:c="http://schemas.openxmlformats.org/drawingml/2006/chart">
  <cdr:relSizeAnchor xmlns:cdr="http://schemas.openxmlformats.org/drawingml/2006/chartDrawing">
    <cdr:from>
      <cdr:x>0.53546</cdr:x>
      <cdr:y>0.28128</cdr:y>
    </cdr:from>
    <cdr:to>
      <cdr:x>0.79465</cdr:x>
      <cdr:y>0.35542</cdr:y>
    </cdr:to>
    <cdr:sp macro="" textlink="">
      <cdr:nvSpPr>
        <cdr:cNvPr id="2" name="テキスト ボックス 1">
          <a:extLst xmlns:a="http://schemas.openxmlformats.org/drawingml/2006/main">
            <a:ext uri="{FF2B5EF4-FFF2-40B4-BE49-F238E27FC236}">
              <a16:creationId xmlns:a16="http://schemas.microsoft.com/office/drawing/2014/main" id="{66B6EEFF-4CF9-8139-E63D-B92C2009492B}"/>
            </a:ext>
          </a:extLst>
        </cdr:cNvPr>
        <cdr:cNvSpPr txBox="1"/>
      </cdr:nvSpPr>
      <cdr:spPr>
        <a:xfrm xmlns:a="http://schemas.openxmlformats.org/drawingml/2006/main">
          <a:off x="1617639" y="928406"/>
          <a:ext cx="783016" cy="24470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ja-JP" altLang="en-US" sz="900" dirty="0">
              <a:solidFill>
                <a:schemeClr val="bg1"/>
              </a:solidFill>
            </a:rPr>
            <a:t>和食（肉）</a:t>
          </a:r>
          <a:endParaRPr lang="ja-JP" altLang="en-US" sz="1100" dirty="0">
            <a:solidFill>
              <a:schemeClr val="bg1"/>
            </a:solidFill>
          </a:endParaRPr>
        </a:p>
      </cdr:txBody>
    </cdr:sp>
  </cdr:relSizeAnchor>
  <cdr:relSizeAnchor xmlns:cdr="http://schemas.openxmlformats.org/drawingml/2006/chartDrawing">
    <cdr:from>
      <cdr:x>0.74081</cdr:x>
      <cdr:y>0.41928</cdr:y>
    </cdr:from>
    <cdr:to>
      <cdr:x>1</cdr:x>
      <cdr:y>0.49341</cdr:y>
    </cdr:to>
    <cdr:sp macro="" textlink="">
      <cdr:nvSpPr>
        <cdr:cNvPr id="3" name="テキスト ボックス 1">
          <a:extLst xmlns:a="http://schemas.openxmlformats.org/drawingml/2006/main">
            <a:ext uri="{FF2B5EF4-FFF2-40B4-BE49-F238E27FC236}">
              <a16:creationId xmlns:a16="http://schemas.microsoft.com/office/drawing/2014/main" id="{5602A2A5-CF82-397C-E63D-9F10D9DCD3AB}"/>
            </a:ext>
          </a:extLst>
        </cdr:cNvPr>
        <cdr:cNvSpPr txBox="1"/>
      </cdr:nvSpPr>
      <cdr:spPr>
        <a:xfrm xmlns:a="http://schemas.openxmlformats.org/drawingml/2006/main">
          <a:off x="2237996" y="1383906"/>
          <a:ext cx="783016" cy="24467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900" dirty="0">
              <a:solidFill>
                <a:schemeClr val="bg1"/>
              </a:solidFill>
            </a:rPr>
            <a:t>和食</a:t>
          </a:r>
          <a:r>
            <a:rPr lang="ja-JP" altLang="en-US" sz="900" dirty="0">
              <a:solidFill>
                <a:schemeClr val="tx1"/>
              </a:solidFill>
            </a:rPr>
            <a:t>（魚）</a:t>
          </a:r>
          <a:endParaRPr lang="ja-JP" altLang="en-US" sz="1100" dirty="0">
            <a:solidFill>
              <a:schemeClr val="tx1"/>
            </a:solidFill>
          </a:endParaRPr>
        </a:p>
      </cdr:txBody>
    </cdr:sp>
  </cdr:relSizeAnchor>
  <cdr:relSizeAnchor xmlns:cdr="http://schemas.openxmlformats.org/drawingml/2006/chartDrawing">
    <cdr:from>
      <cdr:x>0.66037</cdr:x>
      <cdr:y>0.70518</cdr:y>
    </cdr:from>
    <cdr:to>
      <cdr:x>0.89498</cdr:x>
      <cdr:y>0.77783</cdr:y>
    </cdr:to>
    <cdr:sp macro="" textlink="">
      <cdr:nvSpPr>
        <cdr:cNvPr id="4" name="テキスト ボックス 1">
          <a:extLst xmlns:a="http://schemas.openxmlformats.org/drawingml/2006/main">
            <a:ext uri="{FF2B5EF4-FFF2-40B4-BE49-F238E27FC236}">
              <a16:creationId xmlns:a16="http://schemas.microsoft.com/office/drawing/2014/main" id="{CA61E3D8-490F-F352-EAEB-DB999092D01E}"/>
            </a:ext>
          </a:extLst>
        </cdr:cNvPr>
        <cdr:cNvSpPr txBox="1"/>
      </cdr:nvSpPr>
      <cdr:spPr>
        <a:xfrm xmlns:a="http://schemas.openxmlformats.org/drawingml/2006/main">
          <a:off x="1994986" y="2327527"/>
          <a:ext cx="708759" cy="23979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900" dirty="0"/>
            <a:t>洋食（肉）</a:t>
          </a:r>
          <a:endParaRPr lang="ja-JP" altLang="en-US" sz="1100" dirty="0"/>
        </a:p>
      </cdr:txBody>
    </cdr:sp>
  </cdr:relSizeAnchor>
  <cdr:relSizeAnchor xmlns:cdr="http://schemas.openxmlformats.org/drawingml/2006/chartDrawing">
    <cdr:from>
      <cdr:x>0.27682</cdr:x>
      <cdr:y>0.84241</cdr:y>
    </cdr:from>
    <cdr:to>
      <cdr:x>0.53602</cdr:x>
      <cdr:y>0.91655</cdr:y>
    </cdr:to>
    <cdr:sp macro="" textlink="">
      <cdr:nvSpPr>
        <cdr:cNvPr id="5" name="テキスト ボックス 1">
          <a:extLst xmlns:a="http://schemas.openxmlformats.org/drawingml/2006/main">
            <a:ext uri="{FF2B5EF4-FFF2-40B4-BE49-F238E27FC236}">
              <a16:creationId xmlns:a16="http://schemas.microsoft.com/office/drawing/2014/main" id="{AEB19376-0F81-1A25-F2A9-91DC502FB562}"/>
            </a:ext>
          </a:extLst>
        </cdr:cNvPr>
        <cdr:cNvSpPr txBox="1"/>
      </cdr:nvSpPr>
      <cdr:spPr>
        <a:xfrm xmlns:a="http://schemas.openxmlformats.org/drawingml/2006/main">
          <a:off x="836265" y="2780490"/>
          <a:ext cx="783046" cy="244709"/>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900" dirty="0"/>
            <a:t>洋食（魚）</a:t>
          </a:r>
          <a:endParaRPr lang="ja-JP" altLang="en-US" sz="1100" dirty="0"/>
        </a:p>
      </cdr:txBody>
    </cdr:sp>
  </cdr:relSizeAnchor>
  <cdr:relSizeAnchor xmlns:cdr="http://schemas.openxmlformats.org/drawingml/2006/chartDrawing">
    <cdr:from>
      <cdr:x>0.09735</cdr:x>
      <cdr:y>0.64511</cdr:y>
    </cdr:from>
    <cdr:to>
      <cdr:x>0.35654</cdr:x>
      <cdr:y>0.71924</cdr:y>
    </cdr:to>
    <cdr:sp macro="" textlink="">
      <cdr:nvSpPr>
        <cdr:cNvPr id="6" name="テキスト ボックス 1">
          <a:extLst xmlns:a="http://schemas.openxmlformats.org/drawingml/2006/main">
            <a:ext uri="{FF2B5EF4-FFF2-40B4-BE49-F238E27FC236}">
              <a16:creationId xmlns:a16="http://schemas.microsoft.com/office/drawing/2014/main" id="{AEB19376-0F81-1A25-F2A9-91DC502FB562}"/>
            </a:ext>
          </a:extLst>
        </cdr:cNvPr>
        <cdr:cNvSpPr txBox="1"/>
      </cdr:nvSpPr>
      <cdr:spPr>
        <a:xfrm xmlns:a="http://schemas.openxmlformats.org/drawingml/2006/main">
          <a:off x="294106" y="2129270"/>
          <a:ext cx="783016" cy="24467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900" dirty="0"/>
            <a:t>多国籍</a:t>
          </a:r>
          <a:r>
            <a:rPr lang="en-US" altLang="ja-JP" sz="900" dirty="0"/>
            <a:t>1</a:t>
          </a:r>
          <a:endParaRPr lang="ja-JP" altLang="en-US" sz="1100" dirty="0"/>
        </a:p>
      </cdr:txBody>
    </cdr:sp>
  </cdr:relSizeAnchor>
  <cdr:relSizeAnchor xmlns:cdr="http://schemas.openxmlformats.org/drawingml/2006/chartDrawing">
    <cdr:from>
      <cdr:x>0.15994</cdr:x>
      <cdr:y>0.32221</cdr:y>
    </cdr:from>
    <cdr:to>
      <cdr:x>0.41913</cdr:x>
      <cdr:y>0.39634</cdr:y>
    </cdr:to>
    <cdr:sp macro="" textlink="">
      <cdr:nvSpPr>
        <cdr:cNvPr id="7" name="テキスト ボックス 1">
          <a:extLst xmlns:a="http://schemas.openxmlformats.org/drawingml/2006/main">
            <a:ext uri="{FF2B5EF4-FFF2-40B4-BE49-F238E27FC236}">
              <a16:creationId xmlns:a16="http://schemas.microsoft.com/office/drawing/2014/main" id="{AEB19376-0F81-1A25-F2A9-91DC502FB562}"/>
            </a:ext>
          </a:extLst>
        </cdr:cNvPr>
        <cdr:cNvSpPr txBox="1"/>
      </cdr:nvSpPr>
      <cdr:spPr>
        <a:xfrm xmlns:a="http://schemas.openxmlformats.org/drawingml/2006/main">
          <a:off x="483178" y="1063491"/>
          <a:ext cx="783016" cy="24467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900" dirty="0"/>
            <a:t>多国籍</a:t>
          </a:r>
          <a:r>
            <a:rPr lang="en-US" altLang="ja-JP" sz="900" dirty="0"/>
            <a:t>2</a:t>
          </a:r>
          <a:endParaRPr lang="ja-JP" altLang="en-US" sz="1100" dirty="0"/>
        </a:p>
      </cdr:txBody>
    </cdr:sp>
  </cdr:relSizeAnchor>
  <cdr:relSizeAnchor xmlns:cdr="http://schemas.openxmlformats.org/drawingml/2006/chartDrawing">
    <cdr:from>
      <cdr:x>0.34267</cdr:x>
      <cdr:y>0.2097</cdr:y>
    </cdr:from>
    <cdr:to>
      <cdr:x>0.60186</cdr:x>
      <cdr:y>0.28383</cdr:y>
    </cdr:to>
    <cdr:sp macro="" textlink="">
      <cdr:nvSpPr>
        <cdr:cNvPr id="8" name="テキスト ボックス 1">
          <a:extLst xmlns:a="http://schemas.openxmlformats.org/drawingml/2006/main">
            <a:ext uri="{FF2B5EF4-FFF2-40B4-BE49-F238E27FC236}">
              <a16:creationId xmlns:a16="http://schemas.microsoft.com/office/drawing/2014/main" id="{AEB19376-0F81-1A25-F2A9-91DC502FB562}"/>
            </a:ext>
          </a:extLst>
        </cdr:cNvPr>
        <cdr:cNvSpPr txBox="1"/>
      </cdr:nvSpPr>
      <cdr:spPr>
        <a:xfrm xmlns:a="http://schemas.openxmlformats.org/drawingml/2006/main">
          <a:off x="1035221" y="692150"/>
          <a:ext cx="783016" cy="24467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900" dirty="0"/>
            <a:t>その他</a:t>
          </a:r>
          <a:endParaRPr lang="ja-JP" alt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93EA0D32-4D63-C48A-D4C9-AF33E6522BE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B5ED28C-53EB-3542-192A-DD5E8E03D16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E57CF77-A3AA-4A68-B93F-02D4D85DA746}" type="datetimeFigureOut">
              <a:rPr kumimoji="1" lang="ja-JP" altLang="en-US" smtClean="0"/>
              <a:t>2023/9/12</a:t>
            </a:fld>
            <a:endParaRPr kumimoji="1" lang="ja-JP" altLang="en-US"/>
          </a:p>
        </p:txBody>
      </p:sp>
      <p:sp>
        <p:nvSpPr>
          <p:cNvPr id="4" name="フッター プレースホルダー 3">
            <a:extLst>
              <a:ext uri="{FF2B5EF4-FFF2-40B4-BE49-F238E27FC236}">
                <a16:creationId xmlns:a16="http://schemas.microsoft.com/office/drawing/2014/main" id="{EC3129E1-4C62-3FDB-3567-793F044FC87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46C9CCC-0480-5D8A-A2C9-0EAAB0C962A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B0874C-FCD4-41FE-8619-C9A5BBADE2ED}" type="slidenum">
              <a:rPr kumimoji="1" lang="ja-JP" altLang="en-US" smtClean="0"/>
              <a:t>‹#›</a:t>
            </a:fld>
            <a:endParaRPr kumimoji="1" lang="ja-JP" altLang="en-US"/>
          </a:p>
        </p:txBody>
      </p:sp>
    </p:spTree>
    <p:extLst>
      <p:ext uri="{BB962C8B-B14F-4D97-AF65-F5344CB8AC3E}">
        <p14:creationId xmlns:p14="http://schemas.microsoft.com/office/powerpoint/2010/main" val="34311582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A10F30-2A0A-433A-8FD4-808D7865A97B}" type="datetimeFigureOut">
              <a:rPr kumimoji="1" lang="ja-JP" altLang="en-US" smtClean="0"/>
              <a:t>2023/9/12</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C1EC9F-72E2-4CEA-85CE-5CCFDCA27EDC}" type="slidenum">
              <a:rPr kumimoji="1" lang="ja-JP" altLang="en-US" smtClean="0"/>
              <a:t>‹#›</a:t>
            </a:fld>
            <a:endParaRPr kumimoji="1" lang="ja-JP" altLang="en-US"/>
          </a:p>
        </p:txBody>
      </p:sp>
    </p:spTree>
    <p:extLst>
      <p:ext uri="{BB962C8B-B14F-4D97-AF65-F5344CB8AC3E}">
        <p14:creationId xmlns:p14="http://schemas.microsoft.com/office/powerpoint/2010/main" val="4393038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00150" y="1143000"/>
            <a:ext cx="4457700" cy="3086100"/>
          </a:xfrm>
        </p:spPr>
      </p:sp>
      <p:sp>
        <p:nvSpPr>
          <p:cNvPr id="3" name="ノート プレースホルダー 2"/>
          <p:cNvSpPr>
            <a:spLocks noGrp="1"/>
          </p:cNvSpPr>
          <p:nvPr>
            <p:ph type="body" idx="1"/>
          </p:nvPr>
        </p:nvSpPr>
        <p:spPr/>
        <p:txBody>
          <a:bodyPr/>
          <a:lstStyle/>
          <a:p>
            <a:r>
              <a:rPr lang="ja-JP" altLang="en-US" dirty="0"/>
              <a:t>会場にお集まりの皆さま、本日はお時間をいただきありがとうございます。株式会社クラウド・ダイニングサービスの広報部舞波と申します。</a:t>
            </a:r>
            <a:endParaRPr kumimoji="1" lang="en-US" altLang="ja-JP" dirty="0"/>
          </a:p>
        </p:txBody>
      </p:sp>
      <p:sp>
        <p:nvSpPr>
          <p:cNvPr id="4" name="スライド番号プレースホルダー 3"/>
          <p:cNvSpPr>
            <a:spLocks noGrp="1"/>
          </p:cNvSpPr>
          <p:nvPr>
            <p:ph type="sldNum" sz="quarter" idx="5"/>
          </p:nvPr>
        </p:nvSpPr>
        <p:spPr/>
        <p:txBody>
          <a:bodyPr/>
          <a:lstStyle/>
          <a:p>
            <a:fld id="{56C1EC9F-72E2-4CEA-85CE-5CCFDCA27EDC}" type="slidenum">
              <a:rPr kumimoji="1" lang="ja-JP" altLang="en-US" smtClean="0"/>
              <a:t>1</a:t>
            </a:fld>
            <a:endParaRPr kumimoji="1" lang="ja-JP" altLang="en-US"/>
          </a:p>
        </p:txBody>
      </p:sp>
    </p:spTree>
    <p:extLst>
      <p:ext uri="{BB962C8B-B14F-4D97-AF65-F5344CB8AC3E}">
        <p14:creationId xmlns:p14="http://schemas.microsoft.com/office/powerpoint/2010/main" val="37422754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6C1EC9F-72E2-4CEA-85CE-5CCFDCA27EDC}" type="slidenum">
              <a:rPr kumimoji="1" lang="ja-JP" altLang="en-US" smtClean="0"/>
              <a:t>2</a:t>
            </a:fld>
            <a:endParaRPr kumimoji="1" lang="ja-JP" altLang="en-US"/>
          </a:p>
        </p:txBody>
      </p:sp>
    </p:spTree>
    <p:extLst>
      <p:ext uri="{BB962C8B-B14F-4D97-AF65-F5344CB8AC3E}">
        <p14:creationId xmlns:p14="http://schemas.microsoft.com/office/powerpoint/2010/main" val="938990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6C1EC9F-72E2-4CEA-85CE-5CCFDCA27EDC}" type="slidenum">
              <a:rPr kumimoji="1" lang="ja-JP" altLang="en-US" smtClean="0"/>
              <a:t>3</a:t>
            </a:fld>
            <a:endParaRPr kumimoji="1" lang="ja-JP" altLang="en-US"/>
          </a:p>
        </p:txBody>
      </p:sp>
    </p:spTree>
    <p:extLst>
      <p:ext uri="{BB962C8B-B14F-4D97-AF65-F5344CB8AC3E}">
        <p14:creationId xmlns:p14="http://schemas.microsoft.com/office/powerpoint/2010/main" val="3306572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6C1EC9F-72E2-4CEA-85CE-5CCFDCA27EDC}" type="slidenum">
              <a:rPr kumimoji="1" lang="ja-JP" altLang="en-US" smtClean="0"/>
              <a:t>4</a:t>
            </a:fld>
            <a:endParaRPr kumimoji="1" lang="ja-JP" altLang="en-US"/>
          </a:p>
        </p:txBody>
      </p:sp>
    </p:spTree>
    <p:extLst>
      <p:ext uri="{BB962C8B-B14F-4D97-AF65-F5344CB8AC3E}">
        <p14:creationId xmlns:p14="http://schemas.microsoft.com/office/powerpoint/2010/main" val="3701069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6C1EC9F-72E2-4CEA-85CE-5CCFDCA27EDC}" type="slidenum">
              <a:rPr kumimoji="1" lang="ja-JP" altLang="en-US" smtClean="0"/>
              <a:t>5</a:t>
            </a:fld>
            <a:endParaRPr kumimoji="1" lang="ja-JP" altLang="en-US"/>
          </a:p>
        </p:txBody>
      </p:sp>
    </p:spTree>
    <p:extLst>
      <p:ext uri="{BB962C8B-B14F-4D97-AF65-F5344CB8AC3E}">
        <p14:creationId xmlns:p14="http://schemas.microsoft.com/office/powerpoint/2010/main" val="37893836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9171" y="-8468"/>
            <a:ext cx="9935592"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224812" y="2404534"/>
            <a:ext cx="631227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224812" y="4050835"/>
            <a:ext cx="631227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28960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90"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400" y="4470400"/>
            <a:ext cx="6876690"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719250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839459" y="609600"/>
            <a:ext cx="6578197"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92830" y="3632200"/>
            <a:ext cx="58714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470400"/>
            <a:ext cx="6876691"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
        <p:nvSpPr>
          <p:cNvPr id="24" name="TextBox 23"/>
          <p:cNvSpPr txBox="1"/>
          <p:nvPr/>
        </p:nvSpPr>
        <p:spPr>
          <a:xfrm>
            <a:off x="522937" y="790378"/>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310008" y="2886556"/>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806738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60399" y="1931988"/>
            <a:ext cx="6876691"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3846320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839459" y="609600"/>
            <a:ext cx="6578197"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60397" y="4013200"/>
            <a:ext cx="6876692"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
        <p:nvSpPr>
          <p:cNvPr id="24" name="TextBox 23"/>
          <p:cNvSpPr txBox="1"/>
          <p:nvPr/>
        </p:nvSpPr>
        <p:spPr>
          <a:xfrm>
            <a:off x="522937" y="790378"/>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310008" y="2886556"/>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20637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67169" y="609600"/>
            <a:ext cx="6869920"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60397" y="4013200"/>
            <a:ext cx="6876692"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9090724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264011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75421" y="609601"/>
            <a:ext cx="1060380"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60399" y="609601"/>
            <a:ext cx="5627945"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042167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356114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60399" y="2700869"/>
            <a:ext cx="6876691"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4527448"/>
            <a:ext cx="6876691"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369442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90"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60401" y="2160589"/>
            <a:ext cx="3345451"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191637" y="2160590"/>
            <a:ext cx="3345453"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676607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89"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2160983"/>
            <a:ext cx="334822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60399" y="2737247"/>
            <a:ext cx="3348228"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188860" y="2160983"/>
            <a:ext cx="334822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188860" y="2737247"/>
            <a:ext cx="3348228"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61E15C8-08F5-4BA2-BC77-9BF8DE584A02}" type="datetimeFigureOut">
              <a:rPr kumimoji="1" lang="ja-JP" altLang="en-US" smtClean="0"/>
              <a:t>2023/9/12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8051241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60399" y="609600"/>
            <a:ext cx="6876690"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61E15C8-08F5-4BA2-BC77-9BF8DE584A02}" type="datetimeFigureOut">
              <a:rPr kumimoji="1" lang="ja-JP" altLang="en-US" smtClean="0"/>
              <a:t>2023/9/12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704579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1E15C8-08F5-4BA2-BC77-9BF8DE584A02}" type="datetimeFigureOut">
              <a:rPr kumimoji="1" lang="ja-JP" altLang="en-US" smtClean="0"/>
              <a:t>2023/9/12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605885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60399" y="1498604"/>
            <a:ext cx="3022697"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868882" y="514926"/>
            <a:ext cx="366820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60399" y="2777069"/>
            <a:ext cx="3022697"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141313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60399" y="4800600"/>
            <a:ext cx="6876690"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60399" y="609600"/>
            <a:ext cx="6876690"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60399" y="5367338"/>
            <a:ext cx="6876690"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712402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9172" y="-8468"/>
            <a:ext cx="9935593"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60400" y="609600"/>
            <a:ext cx="6876689"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2160590"/>
            <a:ext cx="6876690"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855696" y="6041364"/>
            <a:ext cx="741143"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61E15C8-08F5-4BA2-BC77-9BF8DE584A02}" type="datetimeFigureOut">
              <a:rPr kumimoji="1" lang="ja-JP" altLang="en-US" smtClean="0"/>
              <a:t>2023/9/12</a:t>
            </a:fld>
            <a:endParaRPr kumimoji="1" lang="ja-JP" altLang="en-US"/>
          </a:p>
        </p:txBody>
      </p:sp>
      <p:sp>
        <p:nvSpPr>
          <p:cNvPr id="5" name="Footer Placeholder 4"/>
          <p:cNvSpPr>
            <a:spLocks noGrp="1"/>
          </p:cNvSpPr>
          <p:nvPr>
            <p:ph type="ftr" sz="quarter" idx="3"/>
          </p:nvPr>
        </p:nvSpPr>
        <p:spPr>
          <a:xfrm>
            <a:off x="660399" y="6041364"/>
            <a:ext cx="5008221"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81732" y="6041364"/>
            <a:ext cx="555358" cy="365125"/>
          </a:xfrm>
          <a:prstGeom prst="rect">
            <a:avLst/>
          </a:prstGeom>
        </p:spPr>
        <p:txBody>
          <a:bodyPr vert="horz" lIns="91440" tIns="45720" rIns="91440" bIns="45720" rtlCol="0" anchor="ctr"/>
          <a:lstStyle>
            <a:lvl1pPr algn="r">
              <a:defRPr sz="900">
                <a:solidFill>
                  <a:schemeClr val="accent1"/>
                </a:solidFill>
              </a:defRPr>
            </a:lvl1p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34474444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Lst>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chart" Target="../charts/chart3.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CDA15F-6517-002D-2AC5-6A2FEC5E05F6}"/>
              </a:ext>
            </a:extLst>
          </p:cNvPr>
          <p:cNvSpPr>
            <a:spLocks noGrp="1"/>
          </p:cNvSpPr>
          <p:nvPr>
            <p:ph type="ctrTitle"/>
          </p:nvPr>
        </p:nvSpPr>
        <p:spPr/>
        <p:txBody>
          <a:bodyPr>
            <a:normAutofit fontScale="90000"/>
          </a:bodyPr>
          <a:lstStyle/>
          <a:p>
            <a:r>
              <a:rPr lang="en-US" altLang="ja-JP" dirty="0"/>
              <a:t>2024</a:t>
            </a:r>
            <a:r>
              <a:rPr lang="ja-JP" altLang="en-US" dirty="0"/>
              <a:t>年春</a:t>
            </a:r>
            <a:br>
              <a:rPr lang="en-US" altLang="ja-JP" dirty="0"/>
            </a:br>
            <a:r>
              <a:rPr lang="ja-JP" altLang="en-US" dirty="0"/>
              <a:t>新メニューのご提案</a:t>
            </a:r>
            <a:endParaRPr kumimoji="1" lang="ja-JP" altLang="en-US" dirty="0"/>
          </a:p>
        </p:txBody>
      </p:sp>
      <p:sp>
        <p:nvSpPr>
          <p:cNvPr id="3" name="字幕 2">
            <a:extLst>
              <a:ext uri="{FF2B5EF4-FFF2-40B4-BE49-F238E27FC236}">
                <a16:creationId xmlns:a16="http://schemas.microsoft.com/office/drawing/2014/main" id="{AEACAD34-AC3A-CEAB-0FE0-4D10348F6A9E}"/>
              </a:ext>
            </a:extLst>
          </p:cNvPr>
          <p:cNvSpPr>
            <a:spLocks noGrp="1"/>
          </p:cNvSpPr>
          <p:nvPr>
            <p:ph type="subTitle" idx="1"/>
          </p:nvPr>
        </p:nvSpPr>
        <p:spPr/>
        <p:txBody>
          <a:bodyPr/>
          <a:lstStyle/>
          <a:p>
            <a:r>
              <a:rPr lang="ja-JP" altLang="en-US" dirty="0"/>
              <a:t>株式会社クラウド・ダイニングサービス</a:t>
            </a:r>
            <a:endParaRPr kumimoji="1" lang="ja-JP" altLang="en-US" dirty="0"/>
          </a:p>
        </p:txBody>
      </p:sp>
    </p:spTree>
    <p:extLst>
      <p:ext uri="{BB962C8B-B14F-4D97-AF65-F5344CB8AC3E}">
        <p14:creationId xmlns:p14="http://schemas.microsoft.com/office/powerpoint/2010/main" val="147568172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25FE45-C87A-90EB-174A-7877F3CEDAF6}"/>
              </a:ext>
            </a:extLst>
          </p:cNvPr>
          <p:cNvSpPr>
            <a:spLocks noGrp="1"/>
          </p:cNvSpPr>
          <p:nvPr>
            <p:ph type="title"/>
          </p:nvPr>
        </p:nvSpPr>
        <p:spPr/>
        <p:txBody>
          <a:bodyPr/>
          <a:lstStyle/>
          <a:p>
            <a:pPr algn="just"/>
            <a:r>
              <a:rPr kumimoji="1" lang="ja-JP" altLang="en-US" dirty="0"/>
              <a:t>当社の強み</a:t>
            </a:r>
          </a:p>
        </p:txBody>
      </p:sp>
      <p:sp>
        <p:nvSpPr>
          <p:cNvPr id="3" name="コンテンツ プレースホルダー 2">
            <a:extLst>
              <a:ext uri="{FF2B5EF4-FFF2-40B4-BE49-F238E27FC236}">
                <a16:creationId xmlns:a16="http://schemas.microsoft.com/office/drawing/2014/main" id="{9E981B97-4D8F-4DA1-D149-0890F7D45F94}"/>
              </a:ext>
            </a:extLst>
          </p:cNvPr>
          <p:cNvSpPr>
            <a:spLocks noGrp="1"/>
          </p:cNvSpPr>
          <p:nvPr>
            <p:ph idx="1"/>
          </p:nvPr>
        </p:nvSpPr>
        <p:spPr/>
        <p:txBody>
          <a:bodyPr/>
          <a:lstStyle/>
          <a:p>
            <a:pPr algn="just"/>
            <a:r>
              <a:rPr kumimoji="1" lang="ja-JP" altLang="en-US" dirty="0"/>
              <a:t>いつでもどこでも「美味しい」食事を楽しんでいただきたい</a:t>
            </a:r>
            <a:br>
              <a:rPr lang="en-US" altLang="ja-JP" dirty="0"/>
            </a:br>
            <a:r>
              <a:rPr lang="ja-JP" altLang="en-US" dirty="0"/>
              <a:t>そんな想いを胸に、当社は</a:t>
            </a:r>
            <a:r>
              <a:rPr lang="en-US" altLang="ja-JP" dirty="0"/>
              <a:t>1999</a:t>
            </a:r>
            <a:r>
              <a:rPr lang="ja-JP" altLang="en-US" dirty="0"/>
              <a:t>年の設立から機内食の開発・調理サービスを提供し続けてまいりました。</a:t>
            </a:r>
            <a:endParaRPr lang="en-US" altLang="ja-JP" dirty="0"/>
          </a:p>
          <a:p>
            <a:pPr algn="just"/>
            <a:r>
              <a:rPr lang="ja-JP" altLang="en-US" dirty="0"/>
              <a:t>創業から</a:t>
            </a:r>
            <a:r>
              <a:rPr lang="en-US" altLang="ja-JP" dirty="0"/>
              <a:t>20</a:t>
            </a:r>
            <a:r>
              <a:rPr lang="ja-JP" altLang="en-US" dirty="0"/>
              <a:t>周年を迎えた</a:t>
            </a:r>
            <a:r>
              <a:rPr lang="en-US" altLang="ja-JP" dirty="0"/>
              <a:t>2019</a:t>
            </a:r>
            <a:r>
              <a:rPr lang="ja-JP" altLang="en-US" dirty="0"/>
              <a:t>年には、機内食サービスで培ってきた経験を活かし、老人ホームや病院、幼稚園・保育園に向けてさらなるサービスを展開。あらゆる世代の方に「美味しい」を届けてまいります。</a:t>
            </a:r>
            <a:endParaRPr lang="en-US" altLang="ja-JP" dirty="0"/>
          </a:p>
          <a:p>
            <a:pPr algn="just"/>
            <a:r>
              <a:rPr lang="ja-JP" altLang="en-US" dirty="0"/>
              <a:t>アレルギー対応食、ヴィーガン食、ハラルフードなどさまざまな条件に対応可能。</a:t>
            </a:r>
            <a:endParaRPr lang="en-US" altLang="ja-JP" dirty="0"/>
          </a:p>
          <a:p>
            <a:pPr algn="just"/>
            <a:r>
              <a:rPr lang="ja-JP" altLang="en-US" dirty="0"/>
              <a:t>冷めても美味しい！　機内食を長年提供し続けてきたからこそできる、独自製法によって可能となった時間が経っても味が落ちにくい食事を提供します。</a:t>
            </a:r>
            <a:endParaRPr kumimoji="1" lang="en-US" altLang="ja-JP" dirty="0"/>
          </a:p>
        </p:txBody>
      </p:sp>
    </p:spTree>
    <p:extLst>
      <p:ext uri="{BB962C8B-B14F-4D97-AF65-F5344CB8AC3E}">
        <p14:creationId xmlns:p14="http://schemas.microsoft.com/office/powerpoint/2010/main" val="3448242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8BF7497-C59E-B391-03D1-9606872D4A91}"/>
              </a:ext>
            </a:extLst>
          </p:cNvPr>
          <p:cNvSpPr>
            <a:spLocks noGrp="1"/>
          </p:cNvSpPr>
          <p:nvPr>
            <p:ph type="title"/>
          </p:nvPr>
        </p:nvSpPr>
        <p:spPr>
          <a:xfrm>
            <a:off x="660400" y="573740"/>
            <a:ext cx="6876689" cy="1320800"/>
          </a:xfrm>
        </p:spPr>
        <p:txBody>
          <a:bodyPr>
            <a:normAutofit/>
          </a:bodyPr>
          <a:lstStyle/>
          <a:p>
            <a:r>
              <a:rPr kumimoji="1" lang="ja-JP" altLang="en-US" dirty="0"/>
              <a:t>機内食の充実＝</a:t>
            </a:r>
            <a:br>
              <a:rPr kumimoji="1" lang="en-US" altLang="ja-JP" dirty="0"/>
            </a:br>
            <a:r>
              <a:rPr kumimoji="1" lang="ja-JP" altLang="en-US" dirty="0"/>
              <a:t>フライト満足度に直結</a:t>
            </a:r>
          </a:p>
        </p:txBody>
      </p:sp>
      <p:graphicFrame>
        <p:nvGraphicFramePr>
          <p:cNvPr id="6" name="コンテンツ プレースホルダー 5">
            <a:extLst>
              <a:ext uri="{FF2B5EF4-FFF2-40B4-BE49-F238E27FC236}">
                <a16:creationId xmlns:a16="http://schemas.microsoft.com/office/drawing/2014/main" id="{95ED9C51-EE3E-014F-1E93-FD9C5A9E21C8}"/>
              </a:ext>
            </a:extLst>
          </p:cNvPr>
          <p:cNvGraphicFramePr>
            <a:graphicFrameLocks noGrp="1"/>
          </p:cNvGraphicFramePr>
          <p:nvPr>
            <p:ph idx="1"/>
            <p:extLst>
              <p:ext uri="{D42A27DB-BD31-4B8C-83A1-F6EECF244321}">
                <p14:modId xmlns:p14="http://schemas.microsoft.com/office/powerpoint/2010/main" val="1953324848"/>
              </p:ext>
            </p:extLst>
          </p:nvPr>
        </p:nvGraphicFramePr>
        <p:xfrm>
          <a:off x="660400" y="1753144"/>
          <a:ext cx="7059246" cy="3984269"/>
        </p:xfrm>
        <a:graphic>
          <a:graphicData uri="http://schemas.openxmlformats.org/drawingml/2006/chart">
            <c:chart xmlns:c="http://schemas.openxmlformats.org/drawingml/2006/chart" xmlns:r="http://schemas.openxmlformats.org/officeDocument/2006/relationships" r:id="rId3"/>
          </a:graphicData>
        </a:graphic>
      </p:graphicFrame>
      <p:sp>
        <p:nvSpPr>
          <p:cNvPr id="5" name="矢印: 右 4">
            <a:extLst>
              <a:ext uri="{FF2B5EF4-FFF2-40B4-BE49-F238E27FC236}">
                <a16:creationId xmlns:a16="http://schemas.microsoft.com/office/drawing/2014/main" id="{B226F0B3-45D5-9630-99DD-061B1AD4E8EE}"/>
              </a:ext>
            </a:extLst>
          </p:cNvPr>
          <p:cNvSpPr/>
          <p:nvPr/>
        </p:nvSpPr>
        <p:spPr>
          <a:xfrm>
            <a:off x="847842" y="5916370"/>
            <a:ext cx="334108" cy="460887"/>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D6D3034E-ECBA-2066-9586-359428FD22A6}"/>
              </a:ext>
            </a:extLst>
          </p:cNvPr>
          <p:cNvSpPr txBox="1"/>
          <p:nvPr/>
        </p:nvSpPr>
        <p:spPr>
          <a:xfrm>
            <a:off x="1248508" y="5737413"/>
            <a:ext cx="6955750" cy="830997"/>
          </a:xfrm>
          <a:prstGeom prst="rect">
            <a:avLst/>
          </a:prstGeom>
          <a:noFill/>
        </p:spPr>
        <p:txBody>
          <a:bodyPr wrap="none" rtlCol="0">
            <a:spAutoFit/>
          </a:bodyPr>
          <a:lstStyle/>
          <a:p>
            <a:r>
              <a:rPr kumimoji="1" lang="en-US" altLang="ja-JP" sz="2400" b="1" dirty="0">
                <a:ln w="12700">
                  <a:solidFill>
                    <a:schemeClr val="bg1"/>
                  </a:solidFill>
                </a:ln>
                <a:solidFill>
                  <a:schemeClr val="accent2">
                    <a:lumMod val="75000"/>
                  </a:schemeClr>
                </a:solidFill>
              </a:rPr>
              <a:t>CD</a:t>
            </a:r>
            <a:r>
              <a:rPr kumimoji="1" lang="ja-JP" altLang="en-US" sz="2400" b="1" dirty="0">
                <a:ln w="12700">
                  <a:solidFill>
                    <a:schemeClr val="bg1"/>
                  </a:solidFill>
                </a:ln>
                <a:solidFill>
                  <a:schemeClr val="accent2">
                    <a:lumMod val="75000"/>
                  </a:schemeClr>
                </a:solidFill>
              </a:rPr>
              <a:t>サービスでは、半年に</a:t>
            </a:r>
            <a:r>
              <a:rPr kumimoji="1" lang="en-US" altLang="ja-JP" sz="2400" b="1" dirty="0">
                <a:ln w="12700">
                  <a:solidFill>
                    <a:schemeClr val="bg1"/>
                  </a:solidFill>
                </a:ln>
                <a:solidFill>
                  <a:schemeClr val="accent2">
                    <a:lumMod val="75000"/>
                  </a:schemeClr>
                </a:solidFill>
              </a:rPr>
              <a:t>1</a:t>
            </a:r>
            <a:r>
              <a:rPr kumimoji="1" lang="ja-JP" altLang="en-US" sz="2400" b="1" dirty="0">
                <a:ln w="12700">
                  <a:solidFill>
                    <a:schemeClr val="bg1"/>
                  </a:solidFill>
                </a:ln>
                <a:solidFill>
                  <a:schemeClr val="accent2">
                    <a:lumMod val="75000"/>
                  </a:schemeClr>
                </a:solidFill>
              </a:rPr>
              <a:t>度の試食会を実施。</a:t>
            </a:r>
            <a:endParaRPr kumimoji="1" lang="en-US" altLang="ja-JP" sz="2400" b="1" dirty="0">
              <a:ln w="12700">
                <a:solidFill>
                  <a:schemeClr val="bg1"/>
                </a:solidFill>
              </a:ln>
              <a:solidFill>
                <a:schemeClr val="accent2">
                  <a:lumMod val="75000"/>
                </a:schemeClr>
              </a:solidFill>
            </a:endParaRPr>
          </a:p>
          <a:p>
            <a:r>
              <a:rPr kumimoji="1" lang="ja-JP" altLang="en-US" sz="2400" b="1" dirty="0">
                <a:ln w="12700">
                  <a:solidFill>
                    <a:schemeClr val="bg1"/>
                  </a:solidFill>
                </a:ln>
                <a:solidFill>
                  <a:schemeClr val="accent2">
                    <a:lumMod val="75000"/>
                  </a:schemeClr>
                </a:solidFill>
              </a:rPr>
              <a:t>高評価のメニューのみを厳選して提供しています</a:t>
            </a:r>
          </a:p>
        </p:txBody>
      </p:sp>
    </p:spTree>
    <p:extLst>
      <p:ext uri="{BB962C8B-B14F-4D97-AF65-F5344CB8AC3E}">
        <p14:creationId xmlns:p14="http://schemas.microsoft.com/office/powerpoint/2010/main" val="1221246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5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5" grpId="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43495F-348E-829A-F1D7-17D9667E6CD1}"/>
              </a:ext>
            </a:extLst>
          </p:cNvPr>
          <p:cNvSpPr>
            <a:spLocks noGrp="1"/>
          </p:cNvSpPr>
          <p:nvPr>
            <p:ph type="title"/>
          </p:nvPr>
        </p:nvSpPr>
        <p:spPr>
          <a:xfrm>
            <a:off x="660400" y="387178"/>
            <a:ext cx="6876689" cy="1320800"/>
          </a:xfrm>
        </p:spPr>
        <p:txBody>
          <a:bodyPr>
            <a:normAutofit/>
          </a:bodyPr>
          <a:lstStyle/>
          <a:p>
            <a:r>
              <a:rPr lang="ja-JP" altLang="en-US" dirty="0">
                <a:solidFill>
                  <a:srgbClr val="5FCBEF"/>
                </a:solidFill>
              </a:rPr>
              <a:t>この</a:t>
            </a:r>
            <a:r>
              <a:rPr lang="en-US" altLang="ja-JP" dirty="0">
                <a:solidFill>
                  <a:srgbClr val="5FCBEF"/>
                </a:solidFill>
              </a:rPr>
              <a:t>20</a:t>
            </a:r>
            <a:r>
              <a:rPr lang="ja-JP" altLang="en-US" dirty="0">
                <a:solidFill>
                  <a:srgbClr val="5FCBEF"/>
                </a:solidFill>
              </a:rPr>
              <a:t>年で食生活は大きく</a:t>
            </a:r>
            <a:r>
              <a:rPr kumimoji="1" lang="ja-JP" altLang="en-US" dirty="0"/>
              <a:t>変化</a:t>
            </a:r>
          </a:p>
        </p:txBody>
      </p:sp>
      <p:sp>
        <p:nvSpPr>
          <p:cNvPr id="3" name="テキスト プレースホルダー 2">
            <a:extLst>
              <a:ext uri="{FF2B5EF4-FFF2-40B4-BE49-F238E27FC236}">
                <a16:creationId xmlns:a16="http://schemas.microsoft.com/office/drawing/2014/main" id="{1C2EE0AE-4F07-6AF1-9EDC-80E6D9B11E1F}"/>
              </a:ext>
            </a:extLst>
          </p:cNvPr>
          <p:cNvSpPr>
            <a:spLocks noGrp="1"/>
          </p:cNvSpPr>
          <p:nvPr>
            <p:ph type="body" idx="1"/>
          </p:nvPr>
        </p:nvSpPr>
        <p:spPr>
          <a:xfrm>
            <a:off x="981228" y="4590775"/>
            <a:ext cx="3185561" cy="576262"/>
          </a:xfrm>
        </p:spPr>
        <p:txBody>
          <a:bodyPr/>
          <a:lstStyle/>
          <a:p>
            <a:r>
              <a:rPr kumimoji="1" lang="en-US" altLang="ja-JP" sz="1200" dirty="0"/>
              <a:t>20</a:t>
            </a:r>
            <a:r>
              <a:rPr kumimoji="1" lang="ja-JP" altLang="en-US" sz="1200" dirty="0"/>
              <a:t>年前の機内食では和食を選択する人が過半数を占めていました。</a:t>
            </a:r>
          </a:p>
        </p:txBody>
      </p:sp>
      <p:graphicFrame>
        <p:nvGraphicFramePr>
          <p:cNvPr id="9" name="コンテンツ プレースホルダー 8">
            <a:extLst>
              <a:ext uri="{FF2B5EF4-FFF2-40B4-BE49-F238E27FC236}">
                <a16:creationId xmlns:a16="http://schemas.microsoft.com/office/drawing/2014/main" id="{932B6D99-8BBA-A0CD-EC35-E16C0ED86C4A}"/>
              </a:ext>
            </a:extLst>
          </p:cNvPr>
          <p:cNvGraphicFramePr>
            <a:graphicFrameLocks noGrp="1"/>
          </p:cNvGraphicFramePr>
          <p:nvPr>
            <p:ph sz="half" idx="2"/>
            <p:extLst>
              <p:ext uri="{D42A27DB-BD31-4B8C-83A1-F6EECF244321}">
                <p14:modId xmlns:p14="http://schemas.microsoft.com/office/powerpoint/2010/main" val="4122749392"/>
              </p:ext>
            </p:extLst>
          </p:nvPr>
        </p:nvGraphicFramePr>
        <p:xfrm>
          <a:off x="660400" y="1333348"/>
          <a:ext cx="3348038" cy="3305175"/>
        </p:xfrm>
        <a:graphic>
          <a:graphicData uri="http://schemas.openxmlformats.org/drawingml/2006/chart">
            <c:chart xmlns:c="http://schemas.openxmlformats.org/drawingml/2006/chart" xmlns:r="http://schemas.openxmlformats.org/officeDocument/2006/relationships" r:id="rId3"/>
          </a:graphicData>
        </a:graphic>
      </p:graphicFrame>
      <p:sp>
        <p:nvSpPr>
          <p:cNvPr id="5" name="テキスト プレースホルダー 4">
            <a:extLst>
              <a:ext uri="{FF2B5EF4-FFF2-40B4-BE49-F238E27FC236}">
                <a16:creationId xmlns:a16="http://schemas.microsoft.com/office/drawing/2014/main" id="{12F516BD-1D70-EE2E-3160-AF322217D73B}"/>
              </a:ext>
            </a:extLst>
          </p:cNvPr>
          <p:cNvSpPr>
            <a:spLocks noGrp="1"/>
          </p:cNvSpPr>
          <p:nvPr>
            <p:ph type="body" sz="quarter" idx="3"/>
          </p:nvPr>
        </p:nvSpPr>
        <p:spPr>
          <a:xfrm>
            <a:off x="4459602" y="4590775"/>
            <a:ext cx="3077487" cy="576262"/>
          </a:xfrm>
        </p:spPr>
        <p:txBody>
          <a:bodyPr/>
          <a:lstStyle/>
          <a:p>
            <a:r>
              <a:rPr lang="ja-JP" altLang="en-US" sz="1200" dirty="0"/>
              <a:t>今では和食、洋食の他、さまざまな多国籍料理が選ばれる結果に。</a:t>
            </a:r>
            <a:endParaRPr kumimoji="1" lang="en-US" altLang="ja-JP" sz="1200" dirty="0"/>
          </a:p>
        </p:txBody>
      </p:sp>
      <p:graphicFrame>
        <p:nvGraphicFramePr>
          <p:cNvPr id="12" name="コンテンツ プレースホルダー 11">
            <a:extLst>
              <a:ext uri="{FF2B5EF4-FFF2-40B4-BE49-F238E27FC236}">
                <a16:creationId xmlns:a16="http://schemas.microsoft.com/office/drawing/2014/main" id="{7BC9D1DE-6A21-0EDB-2B54-A309BDA71542}"/>
              </a:ext>
            </a:extLst>
          </p:cNvPr>
          <p:cNvGraphicFramePr>
            <a:graphicFrameLocks noGrp="1"/>
          </p:cNvGraphicFramePr>
          <p:nvPr>
            <p:ph sz="quarter" idx="4"/>
            <p:extLst>
              <p:ext uri="{D42A27DB-BD31-4B8C-83A1-F6EECF244321}">
                <p14:modId xmlns:p14="http://schemas.microsoft.com/office/powerpoint/2010/main" val="2153665048"/>
              </p:ext>
            </p:extLst>
          </p:nvPr>
        </p:nvGraphicFramePr>
        <p:xfrm>
          <a:off x="4245335" y="1387138"/>
          <a:ext cx="3021012" cy="3300637"/>
        </p:xfrm>
        <a:graphic>
          <a:graphicData uri="http://schemas.openxmlformats.org/drawingml/2006/chart">
            <c:chart xmlns:c="http://schemas.openxmlformats.org/drawingml/2006/chart" xmlns:r="http://schemas.openxmlformats.org/officeDocument/2006/relationships" r:id="rId4"/>
          </a:graphicData>
        </a:graphic>
      </p:graphicFrame>
      <p:sp>
        <p:nvSpPr>
          <p:cNvPr id="4" name="矢印: 右 3">
            <a:extLst>
              <a:ext uri="{FF2B5EF4-FFF2-40B4-BE49-F238E27FC236}">
                <a16:creationId xmlns:a16="http://schemas.microsoft.com/office/drawing/2014/main" id="{8EC3282E-A72E-BD3A-E45C-2D0CD2ED9EFC}"/>
              </a:ext>
            </a:extLst>
          </p:cNvPr>
          <p:cNvSpPr/>
          <p:nvPr/>
        </p:nvSpPr>
        <p:spPr>
          <a:xfrm>
            <a:off x="3845960" y="4035629"/>
            <a:ext cx="399375" cy="3204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F0B38C4-4BCE-E094-E21D-5F19E144926A}"/>
              </a:ext>
            </a:extLst>
          </p:cNvPr>
          <p:cNvSpPr txBox="1"/>
          <p:nvPr/>
        </p:nvSpPr>
        <p:spPr>
          <a:xfrm>
            <a:off x="979871" y="5171575"/>
            <a:ext cx="2159566" cy="307777"/>
          </a:xfrm>
          <a:prstGeom prst="rect">
            <a:avLst/>
          </a:prstGeom>
          <a:noFill/>
        </p:spPr>
        <p:txBody>
          <a:bodyPr wrap="none" rtlCol="0">
            <a:spAutoFit/>
          </a:bodyPr>
          <a:lstStyle/>
          <a:p>
            <a:r>
              <a:rPr kumimoji="1" lang="en-US" altLang="ja-JP" sz="700" dirty="0"/>
              <a:t>※</a:t>
            </a:r>
            <a:r>
              <a:rPr kumimoji="1" lang="ja-JP" altLang="en-US" sz="700" dirty="0"/>
              <a:t>日本出発のフライトにてアンケート調査を実施</a:t>
            </a:r>
            <a:endParaRPr kumimoji="1" lang="en-US" altLang="ja-JP" sz="700" dirty="0"/>
          </a:p>
          <a:p>
            <a:r>
              <a:rPr kumimoji="1" lang="en-US" altLang="ja-JP" sz="700" dirty="0"/>
              <a:t>※</a:t>
            </a:r>
            <a:r>
              <a:rPr kumimoji="1" lang="ja-JP" altLang="en-US" sz="700" dirty="0"/>
              <a:t>参考文献「日本の機内食事情・今昔」</a:t>
            </a:r>
            <a:endParaRPr kumimoji="1" lang="en-US" altLang="ja-JP" sz="700" dirty="0"/>
          </a:p>
        </p:txBody>
      </p:sp>
      <p:sp>
        <p:nvSpPr>
          <p:cNvPr id="7" name="矢印: 右 6">
            <a:extLst>
              <a:ext uri="{FF2B5EF4-FFF2-40B4-BE49-F238E27FC236}">
                <a16:creationId xmlns:a16="http://schemas.microsoft.com/office/drawing/2014/main" id="{4B4E373E-DCFC-73EF-F57A-4E442166139B}"/>
              </a:ext>
            </a:extLst>
          </p:cNvPr>
          <p:cNvSpPr/>
          <p:nvPr/>
        </p:nvSpPr>
        <p:spPr>
          <a:xfrm>
            <a:off x="890748" y="5917534"/>
            <a:ext cx="334108" cy="460887"/>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9F746DC7-C006-FE91-A6DC-C1C18687E093}"/>
              </a:ext>
            </a:extLst>
          </p:cNvPr>
          <p:cNvSpPr txBox="1"/>
          <p:nvPr/>
        </p:nvSpPr>
        <p:spPr>
          <a:xfrm>
            <a:off x="1291414" y="5738577"/>
            <a:ext cx="7032694" cy="830997"/>
          </a:xfrm>
          <a:prstGeom prst="rect">
            <a:avLst/>
          </a:prstGeom>
          <a:noFill/>
        </p:spPr>
        <p:txBody>
          <a:bodyPr wrap="none" rtlCol="0">
            <a:spAutoFit/>
          </a:bodyPr>
          <a:lstStyle/>
          <a:p>
            <a:r>
              <a:rPr kumimoji="1" lang="ja-JP" altLang="en-US" sz="2400" b="1" dirty="0">
                <a:ln w="12700">
                  <a:solidFill>
                    <a:schemeClr val="bg1"/>
                  </a:solidFill>
                </a:ln>
                <a:solidFill>
                  <a:schemeClr val="accent2">
                    <a:lumMod val="75000"/>
                  </a:schemeClr>
                </a:solidFill>
              </a:rPr>
              <a:t>食の多様化への対応は必須。</a:t>
            </a:r>
            <a:endParaRPr kumimoji="1" lang="en-US" altLang="ja-JP" sz="2400" b="1" dirty="0">
              <a:ln w="12700">
                <a:solidFill>
                  <a:schemeClr val="bg1"/>
                </a:solidFill>
              </a:ln>
              <a:solidFill>
                <a:schemeClr val="accent2">
                  <a:lumMod val="75000"/>
                </a:schemeClr>
              </a:solidFill>
            </a:endParaRPr>
          </a:p>
          <a:p>
            <a:r>
              <a:rPr kumimoji="1" lang="en-US" altLang="ja-JP" sz="2400" b="1" dirty="0">
                <a:ln w="12700">
                  <a:solidFill>
                    <a:schemeClr val="bg1"/>
                  </a:solidFill>
                </a:ln>
                <a:solidFill>
                  <a:schemeClr val="accent2">
                    <a:lumMod val="75000"/>
                  </a:schemeClr>
                </a:solidFill>
              </a:rPr>
              <a:t>CD</a:t>
            </a:r>
            <a:r>
              <a:rPr kumimoji="1" lang="ja-JP" altLang="en-US" sz="2400" b="1" dirty="0">
                <a:ln w="12700">
                  <a:solidFill>
                    <a:schemeClr val="bg1"/>
                  </a:solidFill>
                </a:ln>
                <a:solidFill>
                  <a:schemeClr val="accent2">
                    <a:lumMod val="75000"/>
                  </a:schemeClr>
                </a:solidFill>
              </a:rPr>
              <a:t>サービスならさまざまなメニューの提供が可能</a:t>
            </a:r>
          </a:p>
        </p:txBody>
      </p:sp>
      <p:sp>
        <p:nvSpPr>
          <p:cNvPr id="10" name="テキスト ボックス 9">
            <a:extLst>
              <a:ext uri="{FF2B5EF4-FFF2-40B4-BE49-F238E27FC236}">
                <a16:creationId xmlns:a16="http://schemas.microsoft.com/office/drawing/2014/main" id="{FB0FC325-1E9C-D0EB-DBE7-D39F9757935F}"/>
              </a:ext>
            </a:extLst>
          </p:cNvPr>
          <p:cNvSpPr txBox="1"/>
          <p:nvPr/>
        </p:nvSpPr>
        <p:spPr>
          <a:xfrm>
            <a:off x="2304740" y="1198276"/>
            <a:ext cx="3802644" cy="369332"/>
          </a:xfrm>
          <a:prstGeom prst="rect">
            <a:avLst/>
          </a:prstGeom>
          <a:noFill/>
        </p:spPr>
        <p:txBody>
          <a:bodyPr wrap="none" rtlCol="0">
            <a:spAutoFit/>
          </a:bodyPr>
          <a:lstStyle/>
          <a:p>
            <a:r>
              <a:rPr kumimoji="1" lang="en-US" altLang="ja-JP" dirty="0">
                <a:solidFill>
                  <a:schemeClr val="bg1">
                    <a:lumMod val="50000"/>
                  </a:schemeClr>
                </a:solidFill>
              </a:rPr>
              <a:t>Q</a:t>
            </a:r>
            <a:r>
              <a:rPr kumimoji="1" lang="ja-JP" altLang="en-US" dirty="0">
                <a:solidFill>
                  <a:schemeClr val="bg1">
                    <a:lumMod val="50000"/>
                  </a:schemeClr>
                </a:solidFill>
              </a:rPr>
              <a:t>：機内食で何を選択しましたか？</a:t>
            </a:r>
          </a:p>
        </p:txBody>
      </p:sp>
    </p:spTree>
    <p:extLst>
      <p:ext uri="{BB962C8B-B14F-4D97-AF65-F5344CB8AC3E}">
        <p14:creationId xmlns:p14="http://schemas.microsoft.com/office/powerpoint/2010/main" val="1547692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1000"/>
                                        <p:tgtEl>
                                          <p:spTgt spid="10"/>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heel(1)">
                                      <p:cBhvr>
                                        <p:cTn id="10" dur="2000"/>
                                        <p:tgtEl>
                                          <p:spTgt spid="9"/>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heel(1)">
                                      <p:cBhvr>
                                        <p:cTn id="13" dur="2000"/>
                                        <p:tgtEl>
                                          <p:spTgt spid="12"/>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heel(1)">
                                      <p:cBhvr>
                                        <p:cTn id="16" dur="2000"/>
                                        <p:tgtEl>
                                          <p:spTgt spid="4"/>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wheel(1)">
                                      <p:cBhvr>
                                        <p:cTn id="19" dur="2000"/>
                                        <p:tgtEl>
                                          <p:spTgt spid="3">
                                            <p:txEl>
                                              <p:pRg st="0" end="0"/>
                                            </p:txEl>
                                          </p:spTgt>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wheel(1)">
                                      <p:cBhvr>
                                        <p:cTn id="22" dur="2000"/>
                                        <p:tgtEl>
                                          <p:spTgt spid="5">
                                            <p:txEl>
                                              <p:pRg st="0" end="0"/>
                                            </p:txEl>
                                          </p:spTgt>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heel(1)">
                                      <p:cBhvr>
                                        <p:cTn id="25" dur="20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50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9" grpId="0">
        <p:bldAsOne/>
      </p:bldGraphic>
      <p:bldP spid="5" grpId="0" build="p"/>
      <p:bldGraphic spid="12" grpId="0">
        <p:bldAsOne/>
      </p:bldGraphic>
      <p:bldP spid="4" grpId="0" animBg="1"/>
      <p:bldP spid="6" grpId="0"/>
      <p:bldP spid="7" grpId="0" animBg="1"/>
      <p:bldP spid="8"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B99C2BD-9029-EBC6-5E86-7FB6F8A83067}"/>
              </a:ext>
            </a:extLst>
          </p:cNvPr>
          <p:cNvSpPr>
            <a:spLocks noGrp="1"/>
          </p:cNvSpPr>
          <p:nvPr>
            <p:ph idx="1"/>
          </p:nvPr>
        </p:nvSpPr>
        <p:spPr>
          <a:xfrm>
            <a:off x="4019269" y="1670538"/>
            <a:ext cx="4586850" cy="4929929"/>
          </a:xfrm>
        </p:spPr>
        <p:txBody>
          <a:bodyPr>
            <a:normAutofit fontScale="77500" lnSpcReduction="20000"/>
          </a:bodyPr>
          <a:lstStyle/>
          <a:p>
            <a:pPr>
              <a:tabLst>
                <a:tab pos="1435100" algn="l"/>
              </a:tabLst>
            </a:pPr>
            <a:r>
              <a:rPr lang="ja-JP" altLang="en-US" sz="2100" dirty="0"/>
              <a:t>前菜</a:t>
            </a:r>
            <a:r>
              <a:rPr lang="en-US" altLang="ja-JP" sz="2100" dirty="0"/>
              <a:t>	</a:t>
            </a:r>
          </a:p>
          <a:p>
            <a:pPr lvl="1">
              <a:buFont typeface="Wingdings" panose="05000000000000000000" pitchFamily="2" charset="2"/>
              <a:buChar char="ü"/>
            </a:pPr>
            <a:r>
              <a:rPr lang="ja-JP" altLang="en-US" sz="2156" dirty="0"/>
              <a:t>イングリッシュガーデン風サラダ</a:t>
            </a:r>
            <a:endParaRPr lang="en-US" altLang="ja-JP" sz="2156" b="1" dirty="0"/>
          </a:p>
          <a:p>
            <a:pPr lvl="1">
              <a:buFont typeface="Wingdings" panose="05000000000000000000" pitchFamily="2" charset="2"/>
              <a:buChar char="ü"/>
            </a:pPr>
            <a:r>
              <a:rPr lang="ja-JP" altLang="en-US" sz="2156" dirty="0"/>
              <a:t>イングリッシュソーセージ</a:t>
            </a:r>
            <a:endParaRPr lang="en-US" altLang="ja-JP" sz="2156" dirty="0"/>
          </a:p>
          <a:p>
            <a:r>
              <a:rPr lang="ja-JP" altLang="en-US" sz="2100" dirty="0"/>
              <a:t>スープ</a:t>
            </a:r>
            <a:endParaRPr lang="en-US" altLang="ja-JP" sz="2100" dirty="0"/>
          </a:p>
          <a:p>
            <a:pPr lvl="1">
              <a:buFont typeface="Wingdings" panose="05000000000000000000" pitchFamily="2" charset="2"/>
              <a:buChar char="ü"/>
            </a:pPr>
            <a:r>
              <a:rPr lang="ja-JP" altLang="en-US" sz="2156" dirty="0"/>
              <a:t>リーク（西洋ネギ）のポタージュ</a:t>
            </a:r>
            <a:endParaRPr lang="en-US" altLang="ja-JP" sz="2156" dirty="0"/>
          </a:p>
          <a:p>
            <a:pPr>
              <a:tabLst>
                <a:tab pos="1435100" algn="l"/>
              </a:tabLst>
            </a:pPr>
            <a:r>
              <a:rPr lang="ja-JP" altLang="en-US" sz="2100" dirty="0"/>
              <a:t>メイン</a:t>
            </a:r>
            <a:r>
              <a:rPr lang="en-US" altLang="ja-JP" sz="2100" dirty="0"/>
              <a:t>	</a:t>
            </a:r>
          </a:p>
          <a:p>
            <a:pPr lvl="1">
              <a:buFont typeface="Wingdings" panose="05000000000000000000" pitchFamily="2" charset="2"/>
              <a:buChar char="ü"/>
            </a:pPr>
            <a:r>
              <a:rPr lang="ja-JP" altLang="en-US" sz="1956" dirty="0"/>
              <a:t>フィッシュ＆チップス</a:t>
            </a:r>
            <a:endParaRPr lang="en-US" altLang="ja-JP" sz="1956" dirty="0"/>
          </a:p>
          <a:p>
            <a:pPr lvl="1">
              <a:buFont typeface="Wingdings" panose="05000000000000000000" pitchFamily="2" charset="2"/>
              <a:buChar char="ü"/>
            </a:pPr>
            <a:r>
              <a:rPr lang="ja-JP" altLang="en-US" sz="1956" dirty="0"/>
              <a:t>シェパードパイ</a:t>
            </a:r>
            <a:endParaRPr lang="en-US" altLang="ja-JP" sz="1956" dirty="0"/>
          </a:p>
          <a:p>
            <a:pPr lvl="1">
              <a:buFont typeface="Wingdings" panose="05000000000000000000" pitchFamily="2" charset="2"/>
              <a:buChar char="ü"/>
            </a:pPr>
            <a:r>
              <a:rPr lang="ja-JP" altLang="en-US" sz="2156" dirty="0"/>
              <a:t>ジャケットポテト</a:t>
            </a:r>
            <a:endParaRPr lang="en-US" altLang="ja-JP" sz="2156" dirty="0"/>
          </a:p>
          <a:p>
            <a:pPr>
              <a:tabLst>
                <a:tab pos="1435100" algn="l"/>
              </a:tabLst>
            </a:pPr>
            <a:r>
              <a:rPr lang="ja-JP" altLang="en-US" sz="2100" dirty="0"/>
              <a:t>デザート</a:t>
            </a:r>
            <a:r>
              <a:rPr lang="en-US" altLang="ja-JP" sz="2100" dirty="0"/>
              <a:t>	</a:t>
            </a:r>
          </a:p>
          <a:p>
            <a:pPr lvl="1">
              <a:buFont typeface="Wingdings" panose="05000000000000000000" pitchFamily="2" charset="2"/>
              <a:buChar char="ü"/>
            </a:pPr>
            <a:r>
              <a:rPr lang="ja-JP" altLang="en-US" sz="2156" dirty="0"/>
              <a:t>ルバーブのコンポート</a:t>
            </a:r>
            <a:endParaRPr lang="en-US" altLang="ja-JP" sz="2156" dirty="0"/>
          </a:p>
          <a:p>
            <a:pPr lvl="1">
              <a:buFont typeface="Wingdings" panose="05000000000000000000" pitchFamily="2" charset="2"/>
              <a:buChar char="ü"/>
            </a:pPr>
            <a:r>
              <a:rPr lang="ja-JP" altLang="en-US" sz="2156" dirty="0"/>
              <a:t>イートンメス</a:t>
            </a:r>
            <a:endParaRPr kumimoji="1" lang="en-US" altLang="ja-JP" dirty="0"/>
          </a:p>
          <a:p>
            <a:pPr marL="0" indent="0">
              <a:lnSpc>
                <a:spcPts val="1700"/>
              </a:lnSpc>
              <a:buNone/>
            </a:pPr>
            <a:r>
              <a:rPr kumimoji="1" lang="en-US" altLang="ja-JP" sz="1600" dirty="0"/>
              <a:t>※</a:t>
            </a:r>
            <a:r>
              <a:rPr kumimoji="1" lang="ja-JP" altLang="en-US" sz="1600" dirty="0"/>
              <a:t>「前菜」「メイン</a:t>
            </a:r>
            <a:r>
              <a:rPr lang="ja-JP" altLang="en-US" sz="1600" dirty="0"/>
              <a:t>」「デザート」のように複数メニューがあるものは、それぞれ機内提供時にお客様にご選択いただきます。メイン</a:t>
            </a:r>
            <a:r>
              <a:rPr lang="en-US" altLang="ja-JP" sz="1600" dirty="0"/>
              <a:t>2</a:t>
            </a:r>
            <a:r>
              <a:rPr lang="ja-JP" altLang="en-US" sz="1600" dirty="0"/>
              <a:t>の肉料理に関しては、オプションとしてハラルミートへの対応も承ります。</a:t>
            </a:r>
            <a:endParaRPr kumimoji="1" lang="en-US" altLang="ja-JP" sz="1600" dirty="0"/>
          </a:p>
        </p:txBody>
      </p:sp>
      <p:sp>
        <p:nvSpPr>
          <p:cNvPr id="2" name="タイトル 1">
            <a:extLst>
              <a:ext uri="{FF2B5EF4-FFF2-40B4-BE49-F238E27FC236}">
                <a16:creationId xmlns:a16="http://schemas.microsoft.com/office/drawing/2014/main" id="{63777FC2-9F3E-8BE4-1D12-CFB8820875AE}"/>
              </a:ext>
            </a:extLst>
          </p:cNvPr>
          <p:cNvSpPr>
            <a:spLocks noGrp="1"/>
          </p:cNvSpPr>
          <p:nvPr>
            <p:ph type="title"/>
          </p:nvPr>
        </p:nvSpPr>
        <p:spPr>
          <a:xfrm>
            <a:off x="550334" y="2057400"/>
            <a:ext cx="3131804" cy="841906"/>
          </a:xfrm>
        </p:spPr>
        <p:txBody>
          <a:bodyPr>
            <a:normAutofit fontScale="90000"/>
          </a:bodyPr>
          <a:lstStyle/>
          <a:p>
            <a:br>
              <a:rPr kumimoji="1" lang="en-US" altLang="ja-JP" dirty="0"/>
            </a:br>
            <a:br>
              <a:rPr lang="en-US" altLang="ja-JP" dirty="0">
                <a:solidFill>
                  <a:schemeClr val="tx1"/>
                </a:solidFill>
              </a:rPr>
            </a:br>
            <a:r>
              <a:rPr kumimoji="1" lang="en-US" altLang="ja-JP" dirty="0"/>
              <a:t>2024</a:t>
            </a:r>
            <a:r>
              <a:rPr kumimoji="1" lang="ja-JP" altLang="en-US" dirty="0"/>
              <a:t>年新メニューご提案例</a:t>
            </a:r>
            <a:br>
              <a:rPr kumimoji="1" lang="en-US" altLang="ja-JP" dirty="0"/>
            </a:br>
            <a:r>
              <a:rPr lang="ja-JP" altLang="en-US" dirty="0">
                <a:solidFill>
                  <a:schemeClr val="tx1"/>
                </a:solidFill>
              </a:rPr>
              <a:t>ガストロパブ風メニュー</a:t>
            </a:r>
            <a:endParaRPr kumimoji="1" lang="ja-JP" altLang="en-US" dirty="0">
              <a:solidFill>
                <a:schemeClr val="tx1"/>
              </a:solidFill>
            </a:endParaRPr>
          </a:p>
        </p:txBody>
      </p:sp>
      <p:pic>
        <p:nvPicPr>
          <p:cNvPr id="6" name="図 5">
            <a:extLst>
              <a:ext uri="{FF2B5EF4-FFF2-40B4-BE49-F238E27FC236}">
                <a16:creationId xmlns:a16="http://schemas.microsoft.com/office/drawing/2014/main" id="{D40B538D-BE28-ECF6-2364-ADBF3A4E03F1}"/>
              </a:ext>
            </a:extLst>
          </p:cNvPr>
          <p:cNvPicPr>
            <a:picLocks noChangeAspect="1"/>
          </p:cNvPicPr>
          <p:nvPr/>
        </p:nvPicPr>
        <p:blipFill>
          <a:blip r:embed="rId3"/>
          <a:stretch>
            <a:fillRect/>
          </a:stretch>
        </p:blipFill>
        <p:spPr>
          <a:xfrm>
            <a:off x="132417" y="2978192"/>
            <a:ext cx="3594372" cy="2399034"/>
          </a:xfrm>
          <a:prstGeom prst="rect">
            <a:avLst/>
          </a:prstGeom>
        </p:spPr>
      </p:pic>
      <p:sp>
        <p:nvSpPr>
          <p:cNvPr id="7" name="テキスト ボックス 6">
            <a:extLst>
              <a:ext uri="{FF2B5EF4-FFF2-40B4-BE49-F238E27FC236}">
                <a16:creationId xmlns:a16="http://schemas.microsoft.com/office/drawing/2014/main" id="{D4319DF4-36E3-94BC-042A-499362B1C6DE}"/>
              </a:ext>
            </a:extLst>
          </p:cNvPr>
          <p:cNvSpPr txBox="1"/>
          <p:nvPr/>
        </p:nvSpPr>
        <p:spPr>
          <a:xfrm>
            <a:off x="298938" y="419958"/>
            <a:ext cx="8976947" cy="1077218"/>
          </a:xfrm>
          <a:prstGeom prst="rect">
            <a:avLst/>
          </a:prstGeom>
          <a:noFill/>
        </p:spPr>
        <p:txBody>
          <a:bodyPr wrap="square" rtlCol="0">
            <a:spAutoFit/>
          </a:bodyPr>
          <a:lstStyle/>
          <a:p>
            <a:r>
              <a:rPr kumimoji="1" lang="en-US" altLang="ja-JP" sz="3200" dirty="0">
                <a:solidFill>
                  <a:srgbClr val="5FCBEF"/>
                </a:solidFill>
              </a:rPr>
              <a:t>CD</a:t>
            </a:r>
            <a:r>
              <a:rPr kumimoji="1" lang="ja-JP" altLang="en-US" sz="3200" dirty="0">
                <a:solidFill>
                  <a:srgbClr val="5FCBEF"/>
                </a:solidFill>
              </a:rPr>
              <a:t>サービスでは多様化に対応</a:t>
            </a:r>
            <a:r>
              <a:rPr lang="ja-JP" altLang="en-US" sz="3200" dirty="0">
                <a:solidFill>
                  <a:srgbClr val="5FCBEF"/>
                </a:solidFill>
              </a:rPr>
              <a:t>した</a:t>
            </a:r>
            <a:endParaRPr lang="en-US" altLang="ja-JP" sz="3200" dirty="0">
              <a:solidFill>
                <a:srgbClr val="5FCBEF"/>
              </a:solidFill>
            </a:endParaRPr>
          </a:p>
          <a:p>
            <a:r>
              <a:rPr lang="ja-JP" altLang="en-US" sz="3200" dirty="0">
                <a:solidFill>
                  <a:srgbClr val="5FCBEF"/>
                </a:solidFill>
              </a:rPr>
              <a:t>美味しい機内食を提供します</a:t>
            </a:r>
            <a:endParaRPr kumimoji="1" lang="ja-JP" altLang="en-US" sz="3200" dirty="0">
              <a:solidFill>
                <a:srgbClr val="5FCBEF"/>
              </a:solidFill>
            </a:endParaRPr>
          </a:p>
        </p:txBody>
      </p:sp>
    </p:spTree>
    <p:extLst>
      <p:ext uri="{BB962C8B-B14F-4D97-AF65-F5344CB8AC3E}">
        <p14:creationId xmlns:p14="http://schemas.microsoft.com/office/powerpoint/2010/main" val="202776816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nodeType="clickEffect">
                                  <p:stCondLst>
                                    <p:cond delay="0"/>
                                  </p:stCondLst>
                                  <p:childTnLst>
                                    <p:animClr clrSpc="rgb" dir="cw">
                                      <p:cBhvr override="childStyle">
                                        <p:cTn id="6" dur="250" autoRev="1" fill="remove"/>
                                        <p:tgtEl>
                                          <p:spTgt spid="6"/>
                                        </p:tgtEl>
                                        <p:attrNameLst>
                                          <p:attrName>style.color</p:attrName>
                                        </p:attrNameLst>
                                      </p:cBhvr>
                                      <p:to>
                                        <a:schemeClr val="bg1"/>
                                      </p:to>
                                    </p:animClr>
                                    <p:animClr clrSpc="rgb" dir="cw">
                                      <p:cBhvr>
                                        <p:cTn id="7" dur="250" autoRev="1" fill="remove"/>
                                        <p:tgtEl>
                                          <p:spTgt spid="6"/>
                                        </p:tgtEl>
                                        <p:attrNameLst>
                                          <p:attrName>fillcolor</p:attrName>
                                        </p:attrNameLst>
                                      </p:cBhvr>
                                      <p:to>
                                        <a:schemeClr val="bg1"/>
                                      </p:to>
                                    </p:animClr>
                                    <p:set>
                                      <p:cBhvr>
                                        <p:cTn id="8" dur="250" autoRev="1" fill="remove"/>
                                        <p:tgtEl>
                                          <p:spTgt spid="6"/>
                                        </p:tgtEl>
                                        <p:attrNameLst>
                                          <p:attrName>fill.type</p:attrName>
                                        </p:attrNameLst>
                                      </p:cBhvr>
                                      <p:to>
                                        <p:strVal val="solid"/>
                                      </p:to>
                                    </p:set>
                                    <p:set>
                                      <p:cBhvr>
                                        <p:cTn id="9" dur="250" autoRev="1" fill="remove"/>
                                        <p:tgtEl>
                                          <p:spTgt spid="6"/>
                                        </p:tgtEl>
                                        <p:attrNameLst>
                                          <p:attrName>fill.on</p:attrName>
                                        </p:attrNameLst>
                                      </p:cBhvr>
                                      <p:to>
                                        <p:strVal val="true"/>
                                      </p:to>
                                    </p:set>
                                  </p:childTnLst>
                                </p:cTn>
                              </p:par>
                              <p:par>
                                <p:cTn id="10" presetID="27" presetClass="emph" presetSubtype="0" fill="remove" grpId="0" nodeType="withEffect">
                                  <p:stCondLst>
                                    <p:cond delay="0"/>
                                  </p:stCondLst>
                                  <p:childTnLst>
                                    <p:animClr clrSpc="rgb" dir="cw">
                                      <p:cBhvr override="childStyle">
                                        <p:cTn id="11" dur="250" autoRev="1" fill="remove"/>
                                        <p:tgtEl>
                                          <p:spTgt spid="2"/>
                                        </p:tgtEl>
                                        <p:attrNameLst>
                                          <p:attrName>style.color</p:attrName>
                                        </p:attrNameLst>
                                      </p:cBhvr>
                                      <p:to>
                                        <a:schemeClr val="bg1"/>
                                      </p:to>
                                    </p:animClr>
                                    <p:animClr clrSpc="rgb" dir="cw">
                                      <p:cBhvr>
                                        <p:cTn id="12" dur="250" autoRev="1" fill="remove"/>
                                        <p:tgtEl>
                                          <p:spTgt spid="2"/>
                                        </p:tgtEl>
                                        <p:attrNameLst>
                                          <p:attrName>fillcolor</p:attrName>
                                        </p:attrNameLst>
                                      </p:cBhvr>
                                      <p:to>
                                        <a:schemeClr val="bg1"/>
                                      </p:to>
                                    </p:animClr>
                                    <p:set>
                                      <p:cBhvr>
                                        <p:cTn id="13" dur="250" autoRev="1" fill="remove"/>
                                        <p:tgtEl>
                                          <p:spTgt spid="2"/>
                                        </p:tgtEl>
                                        <p:attrNameLst>
                                          <p:attrName>fill.type</p:attrName>
                                        </p:attrNameLst>
                                      </p:cBhvr>
                                      <p:to>
                                        <p:strVal val="solid"/>
                                      </p:to>
                                    </p:set>
                                    <p:set>
                                      <p:cBhvr>
                                        <p:cTn id="14" dur="250" autoRev="1" fill="remove"/>
                                        <p:tgtEl>
                                          <p:spTgt spid="2"/>
                                        </p:tgtEl>
                                        <p:attrNameLst>
                                          <p:attrName>fill.on</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additive="base">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additive="base">
                                        <p:cTn id="3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 calcmode="lin" valueType="num">
                                      <p:cBhvr additive="base">
                                        <p:cTn id="4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 calcmode="lin" valueType="num">
                                      <p:cBhvr additive="base">
                                        <p:cTn id="5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
                                            <p:txEl>
                                              <p:pRg st="10" end="10"/>
                                            </p:txEl>
                                          </p:spTgt>
                                        </p:tgtEl>
                                        <p:attrNameLst>
                                          <p:attrName>style.visibility</p:attrName>
                                        </p:attrNameLst>
                                      </p:cBhvr>
                                      <p:to>
                                        <p:strVal val="visible"/>
                                      </p:to>
                                    </p:set>
                                    <p:anim calcmode="lin" valueType="num">
                                      <p:cBhvr additive="base">
                                        <p:cTn id="6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
                                            <p:txEl>
                                              <p:pRg st="11" end="11"/>
                                            </p:txEl>
                                          </p:spTgt>
                                        </p:tgtEl>
                                        <p:attrNameLst>
                                          <p:attrName>style.visibility</p:attrName>
                                        </p:attrNameLst>
                                      </p:cBhvr>
                                      <p:to>
                                        <p:strVal val="visible"/>
                                      </p:to>
                                    </p:set>
                                    <p:anim calcmode="lin" valueType="num">
                                      <p:cBhvr additive="base">
                                        <p:cTn id="69"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3">
                                            <p:txEl>
                                              <p:pRg st="12" end="12"/>
                                            </p:txEl>
                                          </p:spTgt>
                                        </p:tgtEl>
                                        <p:attrNameLst>
                                          <p:attrName>style.visibility</p:attrName>
                                        </p:attrNameLst>
                                      </p:cBhvr>
                                      <p:to>
                                        <p:strVal val="visible"/>
                                      </p:to>
                                    </p:set>
                                    <p:anim calcmode="lin" valueType="num">
                                      <p:cBhvr additive="base">
                                        <p:cTn id="75"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D2B348B-076E-D5C8-CD9E-EAE1018BE5AB}"/>
              </a:ext>
            </a:extLst>
          </p:cNvPr>
          <p:cNvSpPr>
            <a:spLocks noGrp="1"/>
          </p:cNvSpPr>
          <p:nvPr>
            <p:ph type="title"/>
          </p:nvPr>
        </p:nvSpPr>
        <p:spPr/>
        <p:txBody>
          <a:bodyPr/>
          <a:lstStyle/>
          <a:p>
            <a:r>
              <a:rPr kumimoji="1" lang="ja-JP" altLang="en-US" dirty="0"/>
              <a:t>既存サービスとの優位性</a:t>
            </a:r>
          </a:p>
        </p:txBody>
      </p:sp>
      <p:graphicFrame>
        <p:nvGraphicFramePr>
          <p:cNvPr id="11" name="表 11">
            <a:extLst>
              <a:ext uri="{FF2B5EF4-FFF2-40B4-BE49-F238E27FC236}">
                <a16:creationId xmlns:a16="http://schemas.microsoft.com/office/drawing/2014/main" id="{1FA74667-1AA2-941C-6A2F-0D3A35BD6BC5}"/>
              </a:ext>
            </a:extLst>
          </p:cNvPr>
          <p:cNvGraphicFramePr>
            <a:graphicFrameLocks noGrp="1"/>
          </p:cNvGraphicFramePr>
          <p:nvPr>
            <p:ph idx="1"/>
            <p:extLst>
              <p:ext uri="{D42A27DB-BD31-4B8C-83A1-F6EECF244321}">
                <p14:modId xmlns:p14="http://schemas.microsoft.com/office/powerpoint/2010/main" val="946980889"/>
              </p:ext>
            </p:extLst>
          </p:nvPr>
        </p:nvGraphicFramePr>
        <p:xfrm>
          <a:off x="660400" y="1684337"/>
          <a:ext cx="6876690" cy="4524060"/>
        </p:xfrm>
        <a:graphic>
          <a:graphicData uri="http://schemas.openxmlformats.org/drawingml/2006/table">
            <a:tbl>
              <a:tblPr firstRow="1" bandRow="1"/>
              <a:tblGrid>
                <a:gridCol w="2292230">
                  <a:extLst>
                    <a:ext uri="{9D8B030D-6E8A-4147-A177-3AD203B41FA5}">
                      <a16:colId xmlns:a16="http://schemas.microsoft.com/office/drawing/2014/main" val="3083099547"/>
                    </a:ext>
                  </a:extLst>
                </a:gridCol>
                <a:gridCol w="2292230">
                  <a:extLst>
                    <a:ext uri="{9D8B030D-6E8A-4147-A177-3AD203B41FA5}">
                      <a16:colId xmlns:a16="http://schemas.microsoft.com/office/drawing/2014/main" val="2027977654"/>
                    </a:ext>
                  </a:extLst>
                </a:gridCol>
                <a:gridCol w="2292230">
                  <a:extLst>
                    <a:ext uri="{9D8B030D-6E8A-4147-A177-3AD203B41FA5}">
                      <a16:colId xmlns:a16="http://schemas.microsoft.com/office/drawing/2014/main" val="628751130"/>
                    </a:ext>
                  </a:extLst>
                </a:gridCol>
              </a:tblGrid>
              <a:tr h="632090">
                <a:tc>
                  <a:txBody>
                    <a:bodyPr/>
                    <a:lstStyle/>
                    <a:p>
                      <a:pPr algn="ctr"/>
                      <a:endParaRPr kumimoji="1" lang="ja-JP" altLang="en-US" dirty="0"/>
                    </a:p>
                  </a:txBody>
                  <a:tcPr anchor="ctr">
                    <a:solidFill>
                      <a:schemeClr val="accent1">
                        <a:lumMod val="60000"/>
                        <a:lumOff val="40000"/>
                      </a:schemeClr>
                    </a:solidFill>
                  </a:tcPr>
                </a:tc>
                <a:tc>
                  <a:txBody>
                    <a:bodyPr/>
                    <a:lstStyle/>
                    <a:p>
                      <a:pPr algn="ctr"/>
                      <a:r>
                        <a:rPr kumimoji="1" lang="ja-JP" altLang="en-US" dirty="0"/>
                        <a:t>既存プラン</a:t>
                      </a:r>
                    </a:p>
                  </a:txBody>
                  <a:tcPr anchor="ctr">
                    <a:solidFill>
                      <a:schemeClr val="accent1">
                        <a:lumMod val="60000"/>
                        <a:lumOff val="40000"/>
                      </a:schemeClr>
                    </a:solidFill>
                  </a:tcPr>
                </a:tc>
                <a:tc>
                  <a:txBody>
                    <a:bodyPr/>
                    <a:lstStyle/>
                    <a:p>
                      <a:pPr algn="ctr"/>
                      <a:r>
                        <a:rPr kumimoji="1" lang="en-US" altLang="ja-JP" dirty="0"/>
                        <a:t>2024</a:t>
                      </a:r>
                      <a:r>
                        <a:rPr kumimoji="1" lang="ja-JP" altLang="en-US" dirty="0"/>
                        <a:t>年新プラン</a:t>
                      </a:r>
                    </a:p>
                  </a:txBody>
                  <a:tcPr anchor="ctr">
                    <a:solidFill>
                      <a:schemeClr val="accent1">
                        <a:lumMod val="60000"/>
                        <a:lumOff val="40000"/>
                      </a:schemeClr>
                    </a:solidFill>
                  </a:tcPr>
                </a:tc>
                <a:extLst>
                  <a:ext uri="{0D108BD9-81ED-4DB2-BD59-A6C34878D82A}">
                    <a16:rowId xmlns:a16="http://schemas.microsoft.com/office/drawing/2014/main" val="794236943"/>
                  </a:ext>
                </a:extLst>
              </a:tr>
              <a:tr h="632090">
                <a:tc>
                  <a:txBody>
                    <a:bodyPr/>
                    <a:lstStyle/>
                    <a:p>
                      <a:pPr algn="ctr"/>
                      <a:r>
                        <a:rPr kumimoji="1" lang="ja-JP" altLang="en-US" sz="1600" dirty="0"/>
                        <a:t>価格</a:t>
                      </a:r>
                    </a:p>
                  </a:txBody>
                  <a:tcPr anchor="ctr">
                    <a:solidFill>
                      <a:schemeClr val="accent1">
                        <a:lumMod val="20000"/>
                        <a:lumOff val="80000"/>
                      </a:schemeClr>
                    </a:solidFill>
                  </a:tcPr>
                </a:tc>
                <a:tc>
                  <a:txBody>
                    <a:bodyPr/>
                    <a:lstStyle/>
                    <a:p>
                      <a:pPr algn="ctr"/>
                      <a:r>
                        <a:rPr kumimoji="1" lang="en-US" altLang="ja-JP" sz="1400" dirty="0">
                          <a:solidFill>
                            <a:schemeClr val="tx1"/>
                          </a:solidFill>
                        </a:rPr>
                        <a:t>1</a:t>
                      </a:r>
                      <a:r>
                        <a:rPr kumimoji="1" lang="ja-JP" altLang="en-US" sz="1400" dirty="0">
                          <a:solidFill>
                            <a:schemeClr val="tx1"/>
                          </a:solidFill>
                        </a:rPr>
                        <a:t>食あたり</a:t>
                      </a:r>
                      <a:endParaRPr kumimoji="1" lang="en-US" altLang="ja-JP" sz="1400" dirty="0">
                        <a:solidFill>
                          <a:schemeClr val="tx1"/>
                        </a:solidFill>
                      </a:endParaRPr>
                    </a:p>
                    <a:p>
                      <a:pPr algn="ctr"/>
                      <a:r>
                        <a:rPr kumimoji="1" lang="en-US" altLang="ja-JP" dirty="0">
                          <a:solidFill>
                            <a:schemeClr val="tx1"/>
                          </a:solidFill>
                        </a:rPr>
                        <a:t>750</a:t>
                      </a:r>
                      <a:r>
                        <a:rPr kumimoji="1" lang="ja-JP" altLang="en-US" dirty="0">
                          <a:solidFill>
                            <a:schemeClr val="tx1"/>
                          </a:solidFill>
                        </a:rPr>
                        <a:t>円</a:t>
                      </a:r>
                      <a:r>
                        <a:rPr kumimoji="1" lang="ja-JP" altLang="en-US" sz="1200" dirty="0">
                          <a:solidFill>
                            <a:schemeClr val="tx1"/>
                          </a:solidFill>
                        </a:rPr>
                        <a:t>＋税から</a:t>
                      </a:r>
                      <a:endParaRPr kumimoji="1" lang="ja-JP" altLang="en-US" dirty="0">
                        <a:solidFill>
                          <a:schemeClr val="tx1"/>
                        </a:solidFill>
                      </a:endParaRPr>
                    </a:p>
                  </a:txBody>
                  <a:tcPr anchor="ctr">
                    <a:solidFill>
                      <a:schemeClr val="bg1"/>
                    </a:solidFill>
                  </a:tcPr>
                </a:tc>
                <a:tc>
                  <a:txBody>
                    <a:bodyPr/>
                    <a:lstStyle/>
                    <a:p>
                      <a:pPr algn="ctr"/>
                      <a:r>
                        <a:rPr kumimoji="1" lang="en-US" altLang="ja-JP" sz="1400" dirty="0">
                          <a:solidFill>
                            <a:schemeClr val="tx1"/>
                          </a:solidFill>
                        </a:rPr>
                        <a:t>1</a:t>
                      </a:r>
                      <a:r>
                        <a:rPr kumimoji="1" lang="ja-JP" altLang="en-US" sz="1400" dirty="0">
                          <a:solidFill>
                            <a:schemeClr val="tx1"/>
                          </a:solidFill>
                        </a:rPr>
                        <a:t>食あたり</a:t>
                      </a:r>
                      <a:endParaRPr kumimoji="1" lang="en-US" altLang="ja-JP" sz="1400" dirty="0">
                        <a:solidFill>
                          <a:schemeClr val="tx1"/>
                        </a:solidFill>
                      </a:endParaRPr>
                    </a:p>
                    <a:p>
                      <a:pPr algn="ctr"/>
                      <a:r>
                        <a:rPr kumimoji="1" lang="en-US" altLang="ja-JP" dirty="0">
                          <a:solidFill>
                            <a:schemeClr val="tx1"/>
                          </a:solidFill>
                        </a:rPr>
                        <a:t>780</a:t>
                      </a:r>
                      <a:r>
                        <a:rPr kumimoji="1" lang="ja-JP" altLang="en-US" dirty="0">
                          <a:solidFill>
                            <a:schemeClr val="tx1"/>
                          </a:solidFill>
                        </a:rPr>
                        <a:t>円</a:t>
                      </a:r>
                      <a:r>
                        <a:rPr kumimoji="1" lang="ja-JP" altLang="en-US" sz="1200" dirty="0">
                          <a:solidFill>
                            <a:schemeClr val="tx1"/>
                          </a:solidFill>
                        </a:rPr>
                        <a:t>＋税</a:t>
                      </a:r>
                      <a:endParaRPr kumimoji="1" lang="ja-JP" altLang="en-US" dirty="0">
                        <a:solidFill>
                          <a:schemeClr val="tx1"/>
                        </a:solidFill>
                      </a:endParaRPr>
                    </a:p>
                  </a:txBody>
                  <a:tcPr anchor="ctr">
                    <a:solidFill>
                      <a:schemeClr val="bg1"/>
                    </a:solidFill>
                  </a:tcPr>
                </a:tc>
                <a:extLst>
                  <a:ext uri="{0D108BD9-81ED-4DB2-BD59-A6C34878D82A}">
                    <a16:rowId xmlns:a16="http://schemas.microsoft.com/office/drawing/2014/main" val="854718889"/>
                  </a:ext>
                </a:extLst>
              </a:tr>
              <a:tr h="632090">
                <a:tc>
                  <a:txBody>
                    <a:bodyPr/>
                    <a:lstStyle/>
                    <a:p>
                      <a:pPr algn="ctr"/>
                      <a:r>
                        <a:rPr kumimoji="1" lang="ja-JP" altLang="en-US" sz="1600" dirty="0"/>
                        <a:t>コースの品数</a:t>
                      </a:r>
                    </a:p>
                  </a:txBody>
                  <a:tcPr anchor="ctr">
                    <a:solidFill>
                      <a:schemeClr val="accent1">
                        <a:lumMod val="20000"/>
                        <a:lumOff val="80000"/>
                      </a:schemeClr>
                    </a:solidFill>
                  </a:tcPr>
                </a:tc>
                <a:tc>
                  <a:txBody>
                    <a:bodyPr/>
                    <a:lstStyle/>
                    <a:p>
                      <a:pPr algn="ctr"/>
                      <a:r>
                        <a:rPr kumimoji="1" lang="en-US" altLang="ja-JP" dirty="0">
                          <a:solidFill>
                            <a:schemeClr val="tx1"/>
                          </a:solidFill>
                        </a:rPr>
                        <a:t>3</a:t>
                      </a:r>
                      <a:r>
                        <a:rPr kumimoji="1" lang="ja-JP" altLang="en-US" dirty="0">
                          <a:solidFill>
                            <a:schemeClr val="tx1"/>
                          </a:solidFill>
                        </a:rPr>
                        <a:t>～</a:t>
                      </a:r>
                      <a:r>
                        <a:rPr kumimoji="1" lang="en-US" altLang="ja-JP" dirty="0">
                          <a:solidFill>
                            <a:schemeClr val="tx1"/>
                          </a:solidFill>
                        </a:rPr>
                        <a:t>5</a:t>
                      </a:r>
                      <a:r>
                        <a:rPr kumimoji="1" lang="ja-JP" altLang="en-US" dirty="0">
                          <a:solidFill>
                            <a:schemeClr val="tx1"/>
                          </a:solidFill>
                        </a:rPr>
                        <a:t>品</a:t>
                      </a:r>
                    </a:p>
                  </a:txBody>
                  <a:tcPr anchor="ctr">
                    <a:solidFill>
                      <a:schemeClr val="bg1"/>
                    </a:solidFill>
                  </a:tcPr>
                </a:tc>
                <a:tc>
                  <a:txBody>
                    <a:bodyPr/>
                    <a:lstStyle/>
                    <a:p>
                      <a:pPr algn="ctr"/>
                      <a:r>
                        <a:rPr kumimoji="1" lang="en-US" altLang="ja-JP" dirty="0">
                          <a:solidFill>
                            <a:schemeClr val="tx1"/>
                          </a:solidFill>
                        </a:rPr>
                        <a:t>4</a:t>
                      </a:r>
                      <a:r>
                        <a:rPr kumimoji="1" lang="ja-JP" altLang="en-US" dirty="0">
                          <a:solidFill>
                            <a:schemeClr val="tx1"/>
                          </a:solidFill>
                        </a:rPr>
                        <a:t>～</a:t>
                      </a:r>
                      <a:r>
                        <a:rPr kumimoji="1" lang="en-US" altLang="ja-JP" dirty="0">
                          <a:solidFill>
                            <a:schemeClr val="tx1"/>
                          </a:solidFill>
                        </a:rPr>
                        <a:t>5</a:t>
                      </a:r>
                      <a:r>
                        <a:rPr kumimoji="1" lang="ja-JP" altLang="en-US" dirty="0">
                          <a:solidFill>
                            <a:schemeClr val="tx1"/>
                          </a:solidFill>
                        </a:rPr>
                        <a:t>品</a:t>
                      </a:r>
                      <a:endParaRPr kumimoji="1" lang="en-US" altLang="ja-JP" dirty="0">
                        <a:solidFill>
                          <a:schemeClr val="tx1"/>
                        </a:solidFill>
                      </a:endParaRPr>
                    </a:p>
                  </a:txBody>
                  <a:tcPr anchor="ctr">
                    <a:solidFill>
                      <a:schemeClr val="bg1"/>
                    </a:solidFill>
                  </a:tcPr>
                </a:tc>
                <a:extLst>
                  <a:ext uri="{0D108BD9-81ED-4DB2-BD59-A6C34878D82A}">
                    <a16:rowId xmlns:a16="http://schemas.microsoft.com/office/drawing/2014/main" val="270990505"/>
                  </a:ext>
                </a:extLst>
              </a:tr>
              <a:tr h="632090">
                <a:tc>
                  <a:txBody>
                    <a:bodyPr/>
                    <a:lstStyle/>
                    <a:p>
                      <a:pPr algn="ctr"/>
                      <a:r>
                        <a:rPr kumimoji="1" lang="ja-JP" altLang="en-US" sz="1600" dirty="0"/>
                        <a:t>アレルギー対応</a:t>
                      </a:r>
                    </a:p>
                  </a:txBody>
                  <a:tcPr anchor="ctr">
                    <a:solidFill>
                      <a:schemeClr val="accent1">
                        <a:lumMod val="20000"/>
                        <a:lumOff val="80000"/>
                      </a:schemeClr>
                    </a:solidFill>
                  </a:tcPr>
                </a:tc>
                <a:tc>
                  <a:txBody>
                    <a:bodyPr/>
                    <a:lstStyle/>
                    <a:p>
                      <a:pPr algn="ctr"/>
                      <a:r>
                        <a:rPr kumimoji="1" lang="ja-JP" altLang="en-US" dirty="0">
                          <a:solidFill>
                            <a:schemeClr val="tx1"/>
                          </a:solidFill>
                        </a:rPr>
                        <a:t>〇</a:t>
                      </a:r>
                      <a:endParaRPr kumimoji="1" lang="en-US" altLang="ja-JP" dirty="0">
                        <a:solidFill>
                          <a:schemeClr val="tx1"/>
                        </a:solidFill>
                      </a:endParaRPr>
                    </a:p>
                    <a:p>
                      <a:pPr algn="ctr"/>
                      <a:r>
                        <a:rPr kumimoji="1" lang="ja-JP" altLang="en-US" sz="1200" dirty="0">
                          <a:solidFill>
                            <a:schemeClr val="tx1"/>
                          </a:solidFill>
                        </a:rPr>
                        <a:t>搭乗</a:t>
                      </a:r>
                      <a:r>
                        <a:rPr kumimoji="1" lang="en-US" altLang="ja-JP" sz="1200" dirty="0">
                          <a:solidFill>
                            <a:schemeClr val="tx1"/>
                          </a:solidFill>
                        </a:rPr>
                        <a:t>1</a:t>
                      </a:r>
                      <a:r>
                        <a:rPr kumimoji="1" lang="ja-JP" altLang="en-US" sz="1200" dirty="0">
                          <a:solidFill>
                            <a:schemeClr val="tx1"/>
                          </a:solidFill>
                        </a:rPr>
                        <a:t>週間前のご連絡が必須</a:t>
                      </a:r>
                      <a:endParaRPr kumimoji="1" lang="en-US" altLang="ja-JP" sz="1200" dirty="0">
                        <a:solidFill>
                          <a:schemeClr val="tx1"/>
                        </a:solidFill>
                      </a:endParaRPr>
                    </a:p>
                  </a:txBody>
                  <a:tcPr anchor="ctr">
                    <a:solidFill>
                      <a:schemeClr val="bg1"/>
                    </a:solidFill>
                  </a:tcPr>
                </a:tc>
                <a:tc>
                  <a:txBody>
                    <a:bodyPr/>
                    <a:lstStyle/>
                    <a:p>
                      <a:pPr algn="ctr"/>
                      <a:r>
                        <a:rPr kumimoji="1" lang="ja-JP" altLang="en-US" dirty="0">
                          <a:solidFill>
                            <a:schemeClr val="tx1"/>
                          </a:solidFill>
                        </a:rPr>
                        <a:t>〇</a:t>
                      </a:r>
                      <a:endParaRPr kumimoji="1" lang="en-US" altLang="ja-JP" dirty="0">
                        <a:solidFill>
                          <a:schemeClr val="tx1"/>
                        </a:solidFill>
                      </a:endParaRPr>
                    </a:p>
                    <a:p>
                      <a:pPr algn="ctr"/>
                      <a:r>
                        <a:rPr kumimoji="1" lang="ja-JP" altLang="en-US" sz="1200" dirty="0">
                          <a:solidFill>
                            <a:schemeClr val="tx1"/>
                          </a:solidFill>
                        </a:rPr>
                        <a:t>搭乗後のお申し出でも</a:t>
                      </a:r>
                      <a:r>
                        <a:rPr kumimoji="1" lang="en-US" altLang="ja-JP" sz="1200" dirty="0">
                          <a:solidFill>
                            <a:schemeClr val="tx1"/>
                          </a:solidFill>
                        </a:rPr>
                        <a:t>OK</a:t>
                      </a:r>
                      <a:r>
                        <a:rPr kumimoji="1" lang="ja-JP" altLang="en-US" sz="1200" dirty="0">
                          <a:solidFill>
                            <a:schemeClr val="tx1"/>
                          </a:solidFill>
                        </a:rPr>
                        <a:t>！</a:t>
                      </a:r>
                    </a:p>
                  </a:txBody>
                  <a:tcPr anchor="ctr">
                    <a:solidFill>
                      <a:schemeClr val="bg1"/>
                    </a:solidFill>
                  </a:tcPr>
                </a:tc>
                <a:extLst>
                  <a:ext uri="{0D108BD9-81ED-4DB2-BD59-A6C34878D82A}">
                    <a16:rowId xmlns:a16="http://schemas.microsoft.com/office/drawing/2014/main" val="920504241"/>
                  </a:ext>
                </a:extLst>
              </a:tr>
              <a:tr h="632090">
                <a:tc>
                  <a:txBody>
                    <a:bodyPr/>
                    <a:lstStyle/>
                    <a:p>
                      <a:pPr algn="ctr"/>
                      <a:r>
                        <a:rPr kumimoji="1" lang="ja-JP" altLang="en-US" sz="1600" dirty="0"/>
                        <a:t>ヴィーガン食対応</a:t>
                      </a:r>
                    </a:p>
                  </a:txBody>
                  <a:tcPr anchor="ctr">
                    <a:solidFill>
                      <a:schemeClr val="accent1">
                        <a:lumMod val="20000"/>
                        <a:lumOff val="80000"/>
                      </a:schemeClr>
                    </a:solidFill>
                  </a:tcPr>
                </a:tc>
                <a:tc>
                  <a:txBody>
                    <a:bodyPr/>
                    <a:lstStyle/>
                    <a:p>
                      <a:pPr algn="ctr"/>
                      <a:r>
                        <a:rPr kumimoji="1" lang="ja-JP" altLang="en-US" dirty="0">
                          <a:solidFill>
                            <a:schemeClr val="tx1"/>
                          </a:solidFill>
                        </a:rPr>
                        <a:t>△</a:t>
                      </a:r>
                    </a:p>
                  </a:txBody>
                  <a:tcPr anchor="ctr">
                    <a:solidFill>
                      <a:schemeClr val="bg1"/>
                    </a:solidFill>
                  </a:tcPr>
                </a:tc>
                <a:tc>
                  <a:txBody>
                    <a:bodyPr/>
                    <a:lstStyle/>
                    <a:p>
                      <a:pPr algn="ctr"/>
                      <a:r>
                        <a:rPr kumimoji="1" lang="ja-JP" altLang="en-US" dirty="0">
                          <a:solidFill>
                            <a:schemeClr val="tx1"/>
                          </a:solidFill>
                        </a:rPr>
                        <a:t>〇</a:t>
                      </a:r>
                    </a:p>
                  </a:txBody>
                  <a:tcPr anchor="ctr">
                    <a:solidFill>
                      <a:schemeClr val="bg1"/>
                    </a:solidFill>
                  </a:tcPr>
                </a:tc>
                <a:extLst>
                  <a:ext uri="{0D108BD9-81ED-4DB2-BD59-A6C34878D82A}">
                    <a16:rowId xmlns:a16="http://schemas.microsoft.com/office/drawing/2014/main" val="285013420"/>
                  </a:ext>
                </a:extLst>
              </a:tr>
              <a:tr h="632090">
                <a:tc>
                  <a:txBody>
                    <a:bodyPr/>
                    <a:lstStyle/>
                    <a:p>
                      <a:pPr algn="ctr"/>
                      <a:r>
                        <a:rPr kumimoji="1" lang="ja-JP" altLang="en-US" sz="1600" dirty="0"/>
                        <a:t>ハラルフード対応</a:t>
                      </a:r>
                    </a:p>
                  </a:txBody>
                  <a:tcPr anchor="ctr">
                    <a:solidFill>
                      <a:schemeClr val="accent1">
                        <a:lumMod val="20000"/>
                        <a:lumOff val="80000"/>
                      </a:schemeClr>
                    </a:solidFill>
                  </a:tcPr>
                </a:tc>
                <a:tc>
                  <a:txBody>
                    <a:bodyPr/>
                    <a:lstStyle/>
                    <a:p>
                      <a:pPr algn="ctr"/>
                      <a:r>
                        <a:rPr kumimoji="1" lang="ja-JP" altLang="en-US" dirty="0">
                          <a:solidFill>
                            <a:schemeClr val="tx1"/>
                          </a:solidFill>
                        </a:rPr>
                        <a:t>△</a:t>
                      </a:r>
                    </a:p>
                  </a:txBody>
                  <a:tcPr anchor="ctr">
                    <a:solidFill>
                      <a:schemeClr val="bg1"/>
                    </a:solidFill>
                  </a:tcPr>
                </a:tc>
                <a:tc>
                  <a:txBody>
                    <a:bodyPr/>
                    <a:lstStyle/>
                    <a:p>
                      <a:pPr algn="ctr"/>
                      <a:r>
                        <a:rPr kumimoji="1" lang="ja-JP" altLang="en-US" dirty="0">
                          <a:solidFill>
                            <a:schemeClr val="tx1"/>
                          </a:solidFill>
                        </a:rPr>
                        <a:t>〇</a:t>
                      </a:r>
                    </a:p>
                  </a:txBody>
                  <a:tcPr anchor="ctr">
                    <a:solidFill>
                      <a:schemeClr val="bg1"/>
                    </a:solidFill>
                  </a:tcPr>
                </a:tc>
                <a:extLst>
                  <a:ext uri="{0D108BD9-81ED-4DB2-BD59-A6C34878D82A}">
                    <a16:rowId xmlns:a16="http://schemas.microsoft.com/office/drawing/2014/main" val="3681582931"/>
                  </a:ext>
                </a:extLst>
              </a:tr>
              <a:tr h="632090">
                <a:tc>
                  <a:txBody>
                    <a:bodyPr/>
                    <a:lstStyle/>
                    <a:p>
                      <a:pPr algn="ctr"/>
                      <a:r>
                        <a:rPr kumimoji="1" lang="ja-JP" altLang="en-US" sz="1600" dirty="0"/>
                        <a:t>プラン変更・解約</a:t>
                      </a:r>
                    </a:p>
                  </a:txBody>
                  <a:tcPr anchor="ctr">
                    <a:solidFill>
                      <a:schemeClr val="accent1">
                        <a:lumMod val="20000"/>
                        <a:lumOff val="80000"/>
                      </a:schemeClr>
                    </a:solidFill>
                  </a:tcPr>
                </a:tc>
                <a:tc>
                  <a:txBody>
                    <a:bodyPr/>
                    <a:lstStyle/>
                    <a:p>
                      <a:pPr algn="ctr"/>
                      <a:r>
                        <a:rPr kumimoji="1" lang="ja-JP" altLang="en-US" dirty="0">
                          <a:solidFill>
                            <a:schemeClr val="tx1"/>
                          </a:solidFill>
                        </a:rPr>
                        <a:t>△</a:t>
                      </a:r>
                      <a:endParaRPr kumimoji="1" lang="en-US" altLang="ja-JP" dirty="0">
                        <a:solidFill>
                          <a:schemeClr val="tx1"/>
                        </a:solidFill>
                      </a:endParaRPr>
                    </a:p>
                    <a:p>
                      <a:pPr algn="ctr"/>
                      <a:r>
                        <a:rPr kumimoji="1" lang="ja-JP" altLang="en-US" sz="1200" dirty="0">
                          <a:solidFill>
                            <a:schemeClr val="tx1"/>
                          </a:solidFill>
                        </a:rPr>
                        <a:t>契約後</a:t>
                      </a:r>
                      <a:r>
                        <a:rPr kumimoji="1" lang="en-US" altLang="ja-JP" sz="1200" dirty="0">
                          <a:solidFill>
                            <a:schemeClr val="tx1"/>
                          </a:solidFill>
                        </a:rPr>
                        <a:t>6</a:t>
                      </a:r>
                      <a:r>
                        <a:rPr kumimoji="1" lang="ja-JP" altLang="en-US" sz="1200" dirty="0">
                          <a:solidFill>
                            <a:schemeClr val="tx1"/>
                          </a:solidFill>
                        </a:rPr>
                        <a:t>か月のプラン変更・解約は不可</a:t>
                      </a:r>
                    </a:p>
                  </a:txBody>
                  <a:tcPr anchor="ctr">
                    <a:solidFill>
                      <a:schemeClr val="bg1"/>
                    </a:solidFill>
                  </a:tcPr>
                </a:tc>
                <a:tc>
                  <a:txBody>
                    <a:bodyPr/>
                    <a:lstStyle/>
                    <a:p>
                      <a:pPr algn="ctr"/>
                      <a:r>
                        <a:rPr kumimoji="1" lang="ja-JP" altLang="en-US" dirty="0">
                          <a:solidFill>
                            <a:schemeClr val="tx1"/>
                          </a:solidFill>
                        </a:rPr>
                        <a:t>〇</a:t>
                      </a:r>
                      <a:endParaRPr kumimoji="1" lang="en-US" altLang="ja-JP" dirty="0">
                        <a:solidFill>
                          <a:schemeClr val="tx1"/>
                        </a:solidFill>
                      </a:endParaRPr>
                    </a:p>
                    <a:p>
                      <a:pPr algn="ctr"/>
                      <a:r>
                        <a:rPr kumimoji="1" lang="ja-JP" altLang="en-US" sz="1200" dirty="0">
                          <a:solidFill>
                            <a:schemeClr val="tx1"/>
                          </a:solidFill>
                        </a:rPr>
                        <a:t>契約期間内いつでも可能</a:t>
                      </a:r>
                      <a:endParaRPr kumimoji="1" lang="en-US" altLang="ja-JP" sz="1200" dirty="0">
                        <a:solidFill>
                          <a:schemeClr val="tx1"/>
                        </a:solidFill>
                      </a:endParaRPr>
                    </a:p>
                  </a:txBody>
                  <a:tcPr anchor="ctr">
                    <a:solidFill>
                      <a:schemeClr val="bg1"/>
                    </a:solidFill>
                  </a:tcPr>
                </a:tc>
                <a:extLst>
                  <a:ext uri="{0D108BD9-81ED-4DB2-BD59-A6C34878D82A}">
                    <a16:rowId xmlns:a16="http://schemas.microsoft.com/office/drawing/2014/main" val="1688904274"/>
                  </a:ext>
                </a:extLst>
              </a:tr>
            </a:tbl>
          </a:graphicData>
        </a:graphic>
      </p:graphicFrame>
      <p:sp>
        <p:nvSpPr>
          <p:cNvPr id="3" name="吹き出し: 四角形 2">
            <a:extLst>
              <a:ext uri="{FF2B5EF4-FFF2-40B4-BE49-F238E27FC236}">
                <a16:creationId xmlns:a16="http://schemas.microsoft.com/office/drawing/2014/main" id="{CA7A5065-265B-D7CE-8F02-2F6E2A40FC1D}"/>
              </a:ext>
            </a:extLst>
          </p:cNvPr>
          <p:cNvSpPr/>
          <p:nvPr/>
        </p:nvSpPr>
        <p:spPr>
          <a:xfrm>
            <a:off x="7753351" y="1857375"/>
            <a:ext cx="1609724" cy="1095375"/>
          </a:xfrm>
          <a:prstGeom prst="wedgeRectCallout">
            <a:avLst>
              <a:gd name="adj1" fmla="val -61791"/>
              <a:gd name="adj2" fmla="val 32825"/>
            </a:avLst>
          </a:prstGeom>
          <a:solidFill>
            <a:schemeClr val="bg1"/>
          </a:solidFill>
          <a:ln>
            <a:solidFill>
              <a:srgbClr val="CCE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品数やメニューの種類が大幅にアップ！</a:t>
            </a:r>
            <a:endParaRPr kumimoji="1" lang="en-US" altLang="ja-JP" sz="1200" dirty="0">
              <a:solidFill>
                <a:schemeClr val="tx1"/>
              </a:solidFill>
            </a:endParaRPr>
          </a:p>
          <a:p>
            <a:pPr algn="ctr"/>
            <a:r>
              <a:rPr kumimoji="1" lang="ja-JP" altLang="en-US" sz="1200" dirty="0">
                <a:solidFill>
                  <a:schemeClr val="tx1"/>
                </a:solidFill>
              </a:rPr>
              <a:t>コスト面も</a:t>
            </a:r>
            <a:r>
              <a:rPr kumimoji="1" lang="en-US" altLang="ja-JP" sz="1200" dirty="0">
                <a:solidFill>
                  <a:schemeClr val="tx1"/>
                </a:solidFill>
              </a:rPr>
              <a:t>30</a:t>
            </a:r>
            <a:r>
              <a:rPr kumimoji="1" lang="ja-JP" altLang="en-US" sz="1200" dirty="0">
                <a:solidFill>
                  <a:schemeClr val="tx1"/>
                </a:solidFill>
              </a:rPr>
              <a:t>円増に抑えました！</a:t>
            </a:r>
          </a:p>
        </p:txBody>
      </p:sp>
      <p:sp>
        <p:nvSpPr>
          <p:cNvPr id="4" name="吹き出し: 四角形 3">
            <a:extLst>
              <a:ext uri="{FF2B5EF4-FFF2-40B4-BE49-F238E27FC236}">
                <a16:creationId xmlns:a16="http://schemas.microsoft.com/office/drawing/2014/main" id="{912D717F-2F5F-1F69-C1AC-25B3A335BEED}"/>
              </a:ext>
            </a:extLst>
          </p:cNvPr>
          <p:cNvSpPr/>
          <p:nvPr/>
        </p:nvSpPr>
        <p:spPr>
          <a:xfrm>
            <a:off x="7753351" y="5113762"/>
            <a:ext cx="1609724" cy="1095375"/>
          </a:xfrm>
          <a:prstGeom prst="wedgeRectCallout">
            <a:avLst>
              <a:gd name="adj1" fmla="val -61791"/>
              <a:gd name="adj2" fmla="val 32825"/>
            </a:avLst>
          </a:prstGeom>
          <a:solidFill>
            <a:schemeClr val="bg1"/>
          </a:solidFill>
          <a:ln>
            <a:solidFill>
              <a:srgbClr val="CCE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ご契約後のプランの見直しにも迅速に</a:t>
            </a:r>
            <a:endParaRPr kumimoji="1" lang="en-US" altLang="ja-JP" sz="1200" dirty="0">
              <a:solidFill>
                <a:schemeClr val="tx1"/>
              </a:solidFill>
            </a:endParaRPr>
          </a:p>
          <a:p>
            <a:pPr algn="ctr"/>
            <a:r>
              <a:rPr kumimoji="1" lang="ja-JP" altLang="en-US" sz="1200" dirty="0">
                <a:solidFill>
                  <a:schemeClr val="tx1"/>
                </a:solidFill>
              </a:rPr>
              <a:t>ご対応いたします！</a:t>
            </a:r>
          </a:p>
        </p:txBody>
      </p:sp>
    </p:spTree>
    <p:extLst>
      <p:ext uri="{BB962C8B-B14F-4D97-AF65-F5344CB8AC3E}">
        <p14:creationId xmlns:p14="http://schemas.microsoft.com/office/powerpoint/2010/main" val="626326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down)">
                                      <p:cBhvr>
                                        <p:cTn id="25" dur="580">
                                          <p:stCondLst>
                                            <p:cond delay="0"/>
                                          </p:stCondLst>
                                        </p:cTn>
                                        <p:tgtEl>
                                          <p:spTgt spid="4"/>
                                        </p:tgtEl>
                                      </p:cBhvr>
                                    </p:animEffect>
                                    <p:anim calcmode="lin" valueType="num">
                                      <p:cBhvr>
                                        <p:cTn id="2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31" dur="26">
                                          <p:stCondLst>
                                            <p:cond delay="650"/>
                                          </p:stCondLst>
                                        </p:cTn>
                                        <p:tgtEl>
                                          <p:spTgt spid="4"/>
                                        </p:tgtEl>
                                      </p:cBhvr>
                                      <p:to x="100000" y="60000"/>
                                    </p:animScale>
                                    <p:animScale>
                                      <p:cBhvr>
                                        <p:cTn id="32" dur="166" decel="50000">
                                          <p:stCondLst>
                                            <p:cond delay="676"/>
                                          </p:stCondLst>
                                        </p:cTn>
                                        <p:tgtEl>
                                          <p:spTgt spid="4"/>
                                        </p:tgtEl>
                                      </p:cBhvr>
                                      <p:to x="100000" y="100000"/>
                                    </p:animScale>
                                    <p:animScale>
                                      <p:cBhvr>
                                        <p:cTn id="33" dur="26">
                                          <p:stCondLst>
                                            <p:cond delay="1312"/>
                                          </p:stCondLst>
                                        </p:cTn>
                                        <p:tgtEl>
                                          <p:spTgt spid="4"/>
                                        </p:tgtEl>
                                      </p:cBhvr>
                                      <p:to x="100000" y="80000"/>
                                    </p:animScale>
                                    <p:animScale>
                                      <p:cBhvr>
                                        <p:cTn id="34" dur="166" decel="50000">
                                          <p:stCondLst>
                                            <p:cond delay="1338"/>
                                          </p:stCondLst>
                                        </p:cTn>
                                        <p:tgtEl>
                                          <p:spTgt spid="4"/>
                                        </p:tgtEl>
                                      </p:cBhvr>
                                      <p:to x="100000" y="100000"/>
                                    </p:animScale>
                                    <p:animScale>
                                      <p:cBhvr>
                                        <p:cTn id="35" dur="26">
                                          <p:stCondLst>
                                            <p:cond delay="1642"/>
                                          </p:stCondLst>
                                        </p:cTn>
                                        <p:tgtEl>
                                          <p:spTgt spid="4"/>
                                        </p:tgtEl>
                                      </p:cBhvr>
                                      <p:to x="100000" y="90000"/>
                                    </p:animScale>
                                    <p:animScale>
                                      <p:cBhvr>
                                        <p:cTn id="36" dur="166" decel="50000">
                                          <p:stCondLst>
                                            <p:cond delay="1668"/>
                                          </p:stCondLst>
                                        </p:cTn>
                                        <p:tgtEl>
                                          <p:spTgt spid="4"/>
                                        </p:tgtEl>
                                      </p:cBhvr>
                                      <p:to x="100000" y="100000"/>
                                    </p:animScale>
                                    <p:animScale>
                                      <p:cBhvr>
                                        <p:cTn id="37" dur="26">
                                          <p:stCondLst>
                                            <p:cond delay="1808"/>
                                          </p:stCondLst>
                                        </p:cTn>
                                        <p:tgtEl>
                                          <p:spTgt spid="4"/>
                                        </p:tgtEl>
                                      </p:cBhvr>
                                      <p:to x="100000" y="95000"/>
                                    </p:animScale>
                                    <p:animScale>
                                      <p:cBhvr>
                                        <p:cTn id="38"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B517D1-6367-43F1-C0BC-C478DA137131}"/>
              </a:ext>
            </a:extLst>
          </p:cNvPr>
          <p:cNvSpPr>
            <a:spLocks noGrp="1"/>
          </p:cNvSpPr>
          <p:nvPr>
            <p:ph type="title"/>
          </p:nvPr>
        </p:nvSpPr>
        <p:spPr/>
        <p:txBody>
          <a:bodyPr/>
          <a:lstStyle/>
          <a:p>
            <a:r>
              <a:rPr kumimoji="1" lang="ja-JP" altLang="en-US" dirty="0"/>
              <a:t>お申込みの流れ</a:t>
            </a:r>
          </a:p>
        </p:txBody>
      </p:sp>
      <p:graphicFrame>
        <p:nvGraphicFramePr>
          <p:cNvPr id="4" name="コンテンツ プレースホルダー 3">
            <a:extLst>
              <a:ext uri="{FF2B5EF4-FFF2-40B4-BE49-F238E27FC236}">
                <a16:creationId xmlns:a16="http://schemas.microsoft.com/office/drawing/2014/main" id="{68A40490-B881-9AF3-BE00-3245F4F1DBC1}"/>
              </a:ext>
            </a:extLst>
          </p:cNvPr>
          <p:cNvGraphicFramePr>
            <a:graphicFrameLocks noGrp="1"/>
          </p:cNvGraphicFramePr>
          <p:nvPr>
            <p:ph idx="1"/>
            <p:extLst>
              <p:ext uri="{D42A27DB-BD31-4B8C-83A1-F6EECF244321}">
                <p14:modId xmlns:p14="http://schemas.microsoft.com/office/powerpoint/2010/main" val="2041981799"/>
              </p:ext>
            </p:extLst>
          </p:nvPr>
        </p:nvGraphicFramePr>
        <p:xfrm>
          <a:off x="660400" y="1685925"/>
          <a:ext cx="7797800" cy="48757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46125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DA57DECC-533C-45C1-88B1-FD6733A2FA9F}"/>
                                            </p:graphicEl>
                                          </p:spTgt>
                                        </p:tgtEl>
                                        <p:attrNameLst>
                                          <p:attrName>style.visibility</p:attrName>
                                        </p:attrNameLst>
                                      </p:cBhvr>
                                      <p:to>
                                        <p:strVal val="visible"/>
                                      </p:to>
                                    </p:set>
                                    <p:anim calcmode="lin" valueType="num">
                                      <p:cBhvr additive="base">
                                        <p:cTn id="7" dur="500" fill="hold"/>
                                        <p:tgtEl>
                                          <p:spTgt spid="4">
                                            <p:graphicEl>
                                              <a:dgm id="{DA57DECC-533C-45C1-88B1-FD6733A2FA9F}"/>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DA57DECC-533C-45C1-88B1-FD6733A2FA9F}"/>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4577A819-3D2A-4DB7-9A17-EF3C6D4167BE}"/>
                                            </p:graphicEl>
                                          </p:spTgt>
                                        </p:tgtEl>
                                        <p:attrNameLst>
                                          <p:attrName>style.visibility</p:attrName>
                                        </p:attrNameLst>
                                      </p:cBhvr>
                                      <p:to>
                                        <p:strVal val="visible"/>
                                      </p:to>
                                    </p:set>
                                    <p:anim calcmode="lin" valueType="num">
                                      <p:cBhvr additive="base">
                                        <p:cTn id="13" dur="500" fill="hold"/>
                                        <p:tgtEl>
                                          <p:spTgt spid="4">
                                            <p:graphicEl>
                                              <a:dgm id="{4577A819-3D2A-4DB7-9A17-EF3C6D4167BE}"/>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4577A819-3D2A-4DB7-9A17-EF3C6D4167BE}"/>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5752FC8D-587D-4CFE-9302-E82FA94602DB}"/>
                                            </p:graphicEl>
                                          </p:spTgt>
                                        </p:tgtEl>
                                        <p:attrNameLst>
                                          <p:attrName>style.visibility</p:attrName>
                                        </p:attrNameLst>
                                      </p:cBhvr>
                                      <p:to>
                                        <p:strVal val="visible"/>
                                      </p:to>
                                    </p:set>
                                    <p:anim calcmode="lin" valueType="num">
                                      <p:cBhvr additive="base">
                                        <p:cTn id="19" dur="500" fill="hold"/>
                                        <p:tgtEl>
                                          <p:spTgt spid="4">
                                            <p:graphicEl>
                                              <a:dgm id="{5752FC8D-587D-4CFE-9302-E82FA94602DB}"/>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5752FC8D-587D-4CFE-9302-E82FA94602DB}"/>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DFFDD50C-89C6-4815-965D-99B163181AFF}"/>
                                            </p:graphicEl>
                                          </p:spTgt>
                                        </p:tgtEl>
                                        <p:attrNameLst>
                                          <p:attrName>style.visibility</p:attrName>
                                        </p:attrNameLst>
                                      </p:cBhvr>
                                      <p:to>
                                        <p:strVal val="visible"/>
                                      </p:to>
                                    </p:set>
                                    <p:anim calcmode="lin" valueType="num">
                                      <p:cBhvr additive="base">
                                        <p:cTn id="25" dur="500" fill="hold"/>
                                        <p:tgtEl>
                                          <p:spTgt spid="4">
                                            <p:graphicEl>
                                              <a:dgm id="{DFFDD50C-89C6-4815-965D-99B163181AFF}"/>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DFFDD50C-89C6-4815-965D-99B163181AFF}"/>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FCE338EF-1DAE-4711-9DD8-AE19620642B8}"/>
                                            </p:graphicEl>
                                          </p:spTgt>
                                        </p:tgtEl>
                                        <p:attrNameLst>
                                          <p:attrName>style.visibility</p:attrName>
                                        </p:attrNameLst>
                                      </p:cBhvr>
                                      <p:to>
                                        <p:strVal val="visible"/>
                                      </p:to>
                                    </p:set>
                                    <p:anim calcmode="lin" valueType="num">
                                      <p:cBhvr additive="base">
                                        <p:cTn id="31" dur="500" fill="hold"/>
                                        <p:tgtEl>
                                          <p:spTgt spid="4">
                                            <p:graphicEl>
                                              <a:dgm id="{FCE338EF-1DAE-4711-9DD8-AE19620642B8}"/>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FCE338EF-1DAE-4711-9DD8-AE19620642B8}"/>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graphicEl>
                                              <a:dgm id="{F2B8E326-D238-4301-9347-A2678F38EBE3}"/>
                                            </p:graphicEl>
                                          </p:spTgt>
                                        </p:tgtEl>
                                        <p:attrNameLst>
                                          <p:attrName>style.visibility</p:attrName>
                                        </p:attrNameLst>
                                      </p:cBhvr>
                                      <p:to>
                                        <p:strVal val="visible"/>
                                      </p:to>
                                    </p:set>
                                    <p:anim calcmode="lin" valueType="num">
                                      <p:cBhvr additive="base">
                                        <p:cTn id="37" dur="500" fill="hold"/>
                                        <p:tgtEl>
                                          <p:spTgt spid="4">
                                            <p:graphicEl>
                                              <a:dgm id="{F2B8E326-D238-4301-9347-A2678F38EBE3}"/>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graphicEl>
                                              <a:dgm id="{F2B8E326-D238-4301-9347-A2678F38EBE3}"/>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graphicEl>
                                              <a:dgm id="{750FE20C-5F5F-4F72-873E-7016C7316463}"/>
                                            </p:graphicEl>
                                          </p:spTgt>
                                        </p:tgtEl>
                                        <p:attrNameLst>
                                          <p:attrName>style.visibility</p:attrName>
                                        </p:attrNameLst>
                                      </p:cBhvr>
                                      <p:to>
                                        <p:strVal val="visible"/>
                                      </p:to>
                                    </p:set>
                                    <p:anim calcmode="lin" valueType="num">
                                      <p:cBhvr additive="base">
                                        <p:cTn id="43" dur="500" fill="hold"/>
                                        <p:tgtEl>
                                          <p:spTgt spid="4">
                                            <p:graphicEl>
                                              <a:dgm id="{750FE20C-5F5F-4F72-873E-7016C7316463}"/>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750FE20C-5F5F-4F72-873E-7016C7316463}"/>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graphicEl>
                                              <a:dgm id="{D48A72AE-0751-47F0-9408-D6954FF7D986}"/>
                                            </p:graphicEl>
                                          </p:spTgt>
                                        </p:tgtEl>
                                        <p:attrNameLst>
                                          <p:attrName>style.visibility</p:attrName>
                                        </p:attrNameLst>
                                      </p:cBhvr>
                                      <p:to>
                                        <p:strVal val="visible"/>
                                      </p:to>
                                    </p:set>
                                    <p:anim calcmode="lin" valueType="num">
                                      <p:cBhvr additive="base">
                                        <p:cTn id="49" dur="500" fill="hold"/>
                                        <p:tgtEl>
                                          <p:spTgt spid="4">
                                            <p:graphicEl>
                                              <a:dgm id="{D48A72AE-0751-47F0-9408-D6954FF7D986}"/>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graphicEl>
                                              <a:dgm id="{D48A72AE-0751-47F0-9408-D6954FF7D986}"/>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AF045A1-9CB1-8B0C-3496-4ED936D94CEC}"/>
              </a:ext>
            </a:extLst>
          </p:cNvPr>
          <p:cNvSpPr>
            <a:spLocks noGrp="1"/>
          </p:cNvSpPr>
          <p:nvPr>
            <p:ph type="title"/>
          </p:nvPr>
        </p:nvSpPr>
        <p:spPr/>
        <p:txBody>
          <a:bodyPr>
            <a:normAutofit/>
          </a:bodyPr>
          <a:lstStyle/>
          <a:p>
            <a:r>
              <a:rPr lang="ja-JP" altLang="en-US" sz="3250" dirty="0">
                <a:solidFill>
                  <a:schemeClr val="tx2"/>
                </a:solidFill>
              </a:rPr>
              <a:t>会社概要</a:t>
            </a:r>
          </a:p>
        </p:txBody>
      </p:sp>
      <p:sp>
        <p:nvSpPr>
          <p:cNvPr id="3" name="コンテンツ プレースホルダー 2">
            <a:extLst>
              <a:ext uri="{FF2B5EF4-FFF2-40B4-BE49-F238E27FC236}">
                <a16:creationId xmlns:a16="http://schemas.microsoft.com/office/drawing/2014/main" id="{3C19C812-85EC-9C1D-28B3-00A662EC92D7}"/>
              </a:ext>
            </a:extLst>
          </p:cNvPr>
          <p:cNvSpPr>
            <a:spLocks noGrp="1"/>
          </p:cNvSpPr>
          <p:nvPr>
            <p:ph idx="1"/>
          </p:nvPr>
        </p:nvSpPr>
        <p:spPr/>
        <p:txBody>
          <a:bodyPr numCol="2" spcCol="360000">
            <a:normAutofit lnSpcReduction="10000"/>
          </a:bodyPr>
          <a:lstStyle/>
          <a:p>
            <a:pPr>
              <a:tabLst>
                <a:tab pos="1795463" algn="l"/>
              </a:tabLst>
            </a:pPr>
            <a:r>
              <a:rPr lang="ja-JP" altLang="en-US" dirty="0">
                <a:solidFill>
                  <a:schemeClr val="tx1"/>
                </a:solidFill>
              </a:rPr>
              <a:t>商号</a:t>
            </a:r>
            <a:br>
              <a:rPr lang="en-US" altLang="ja-JP" dirty="0">
                <a:solidFill>
                  <a:schemeClr val="tx1"/>
                </a:solidFill>
              </a:rPr>
            </a:br>
            <a:r>
              <a:rPr lang="ja-JP" altLang="en-US" dirty="0">
                <a:solidFill>
                  <a:schemeClr val="tx1"/>
                </a:solidFill>
              </a:rPr>
              <a:t>株式会社クラウド・ダイニングサービス</a:t>
            </a:r>
            <a:endParaRPr lang="en-US" altLang="ja-JP" dirty="0">
              <a:solidFill>
                <a:schemeClr val="tx1"/>
              </a:solidFill>
            </a:endParaRPr>
          </a:p>
          <a:p>
            <a:pPr>
              <a:tabLst>
                <a:tab pos="1795463" algn="l"/>
              </a:tabLst>
            </a:pPr>
            <a:r>
              <a:rPr lang="ja-JP" altLang="en-US" dirty="0">
                <a:solidFill>
                  <a:schemeClr val="tx1"/>
                </a:solidFill>
              </a:rPr>
              <a:t>本社所在地</a:t>
            </a:r>
            <a:br>
              <a:rPr lang="en-US" altLang="ja-JP" dirty="0">
                <a:solidFill>
                  <a:schemeClr val="tx1"/>
                </a:solidFill>
              </a:rPr>
            </a:br>
            <a:r>
              <a:rPr lang="ja-JP" altLang="en-US" dirty="0">
                <a:solidFill>
                  <a:schemeClr val="tx1"/>
                </a:solidFill>
              </a:rPr>
              <a:t>一ツ橋</a:t>
            </a:r>
            <a:r>
              <a:rPr lang="en-US" altLang="ja-JP" dirty="0">
                <a:solidFill>
                  <a:schemeClr val="tx1"/>
                </a:solidFill>
              </a:rPr>
              <a:t>2</a:t>
            </a:r>
            <a:r>
              <a:rPr lang="ja-JP" altLang="en-US" dirty="0">
                <a:solidFill>
                  <a:schemeClr val="tx1"/>
                </a:solidFill>
              </a:rPr>
              <a:t>丁目</a:t>
            </a:r>
            <a:r>
              <a:rPr lang="en-US" altLang="ja-JP" dirty="0">
                <a:solidFill>
                  <a:schemeClr val="tx1"/>
                </a:solidFill>
              </a:rPr>
              <a:t>6</a:t>
            </a:r>
            <a:r>
              <a:rPr lang="ja-JP" altLang="en-US" dirty="0">
                <a:solidFill>
                  <a:schemeClr val="tx1"/>
                </a:solidFill>
              </a:rPr>
              <a:t>番</a:t>
            </a:r>
            <a:r>
              <a:rPr lang="en-US" altLang="ja-JP" dirty="0">
                <a:solidFill>
                  <a:schemeClr val="tx1"/>
                </a:solidFill>
              </a:rPr>
              <a:t>3</a:t>
            </a:r>
            <a:r>
              <a:rPr lang="ja-JP" altLang="en-US" dirty="0">
                <a:solidFill>
                  <a:schemeClr val="tx1"/>
                </a:solidFill>
              </a:rPr>
              <a:t>号 </a:t>
            </a:r>
            <a:r>
              <a:rPr lang="en-US" altLang="ja-JP" dirty="0">
                <a:solidFill>
                  <a:schemeClr val="tx1"/>
                </a:solidFill>
              </a:rPr>
              <a:t>××××</a:t>
            </a:r>
            <a:r>
              <a:rPr lang="ja-JP" altLang="en-US" dirty="0">
                <a:solidFill>
                  <a:schemeClr val="tx1"/>
                </a:solidFill>
              </a:rPr>
              <a:t>ビル</a:t>
            </a:r>
            <a:endParaRPr lang="en-US" altLang="ja-JP" dirty="0">
              <a:solidFill>
                <a:schemeClr val="tx1"/>
              </a:solidFill>
            </a:endParaRPr>
          </a:p>
          <a:p>
            <a:pPr>
              <a:tabLst>
                <a:tab pos="1795463" algn="l"/>
              </a:tabLst>
            </a:pPr>
            <a:r>
              <a:rPr lang="ja-JP" altLang="en-US" dirty="0">
                <a:solidFill>
                  <a:schemeClr val="tx1"/>
                </a:solidFill>
              </a:rPr>
              <a:t>事業内容</a:t>
            </a:r>
            <a:br>
              <a:rPr lang="en-US" altLang="ja-JP" dirty="0">
                <a:solidFill>
                  <a:schemeClr val="tx1"/>
                </a:solidFill>
              </a:rPr>
            </a:br>
            <a:r>
              <a:rPr lang="ja-JP" altLang="en-US" dirty="0">
                <a:solidFill>
                  <a:schemeClr val="tx1"/>
                </a:solidFill>
              </a:rPr>
              <a:t>（</a:t>
            </a:r>
            <a:r>
              <a:rPr lang="en-US" altLang="ja-JP" dirty="0">
                <a:solidFill>
                  <a:schemeClr val="tx1"/>
                </a:solidFill>
              </a:rPr>
              <a:t>1</a:t>
            </a:r>
            <a:r>
              <a:rPr lang="ja-JP" altLang="en-US" dirty="0">
                <a:solidFill>
                  <a:schemeClr val="tx1"/>
                </a:solidFill>
              </a:rPr>
              <a:t>）機内食向け調理</a:t>
            </a:r>
            <a:br>
              <a:rPr lang="en-US" altLang="ja-JP" dirty="0">
                <a:solidFill>
                  <a:schemeClr val="tx1"/>
                </a:solidFill>
              </a:rPr>
            </a:br>
            <a:r>
              <a:rPr lang="ja-JP" altLang="en-US" dirty="0">
                <a:solidFill>
                  <a:schemeClr val="tx1"/>
                </a:solidFill>
              </a:rPr>
              <a:t>（</a:t>
            </a:r>
            <a:r>
              <a:rPr lang="en-US" altLang="ja-JP" dirty="0">
                <a:solidFill>
                  <a:schemeClr val="tx1"/>
                </a:solidFill>
              </a:rPr>
              <a:t>2</a:t>
            </a:r>
            <a:r>
              <a:rPr lang="ja-JP" altLang="en-US" dirty="0">
                <a:solidFill>
                  <a:schemeClr val="tx1"/>
                </a:solidFill>
              </a:rPr>
              <a:t>）企画・開発</a:t>
            </a:r>
            <a:br>
              <a:rPr lang="en-US" altLang="ja-JP" dirty="0">
                <a:solidFill>
                  <a:schemeClr val="tx1"/>
                </a:solidFill>
              </a:rPr>
            </a:br>
            <a:r>
              <a:rPr lang="ja-JP" altLang="en-US" dirty="0">
                <a:solidFill>
                  <a:schemeClr val="tx1"/>
                </a:solidFill>
              </a:rPr>
              <a:t>（</a:t>
            </a:r>
            <a:r>
              <a:rPr lang="en-US" altLang="ja-JP" dirty="0">
                <a:solidFill>
                  <a:schemeClr val="tx1"/>
                </a:solidFill>
              </a:rPr>
              <a:t>3</a:t>
            </a:r>
            <a:r>
              <a:rPr lang="ja-JP" altLang="en-US" dirty="0">
                <a:solidFill>
                  <a:schemeClr val="tx1"/>
                </a:solidFill>
              </a:rPr>
              <a:t>）介護施設、病院向け調理</a:t>
            </a:r>
            <a:endParaRPr lang="en-US" altLang="ja-JP" dirty="0">
              <a:solidFill>
                <a:schemeClr val="tx1"/>
              </a:solidFill>
            </a:endParaRPr>
          </a:p>
          <a:p>
            <a:pPr>
              <a:tabLst>
                <a:tab pos="1795463" algn="l"/>
              </a:tabLst>
            </a:pPr>
            <a:r>
              <a:rPr lang="ja-JP" altLang="en-US" dirty="0">
                <a:solidFill>
                  <a:schemeClr val="tx1"/>
                </a:solidFill>
              </a:rPr>
              <a:t>設立年月日</a:t>
            </a:r>
            <a:br>
              <a:rPr lang="en-US" altLang="ja-JP" dirty="0">
                <a:solidFill>
                  <a:schemeClr val="tx1"/>
                </a:solidFill>
              </a:rPr>
            </a:br>
            <a:r>
              <a:rPr lang="en-US" altLang="ja-JP" dirty="0">
                <a:solidFill>
                  <a:schemeClr val="tx1"/>
                </a:solidFill>
              </a:rPr>
              <a:t>1999</a:t>
            </a:r>
            <a:r>
              <a:rPr lang="ja-JP" altLang="en-US" dirty="0">
                <a:solidFill>
                  <a:schemeClr val="tx1"/>
                </a:solidFill>
              </a:rPr>
              <a:t>年</a:t>
            </a:r>
            <a:r>
              <a:rPr lang="en-US" altLang="ja-JP" dirty="0">
                <a:solidFill>
                  <a:schemeClr val="tx1"/>
                </a:solidFill>
              </a:rPr>
              <a:t>11</a:t>
            </a:r>
            <a:r>
              <a:rPr lang="ja-JP" altLang="en-US" dirty="0">
                <a:solidFill>
                  <a:schemeClr val="tx1"/>
                </a:solidFill>
              </a:rPr>
              <a:t>月</a:t>
            </a:r>
            <a:r>
              <a:rPr lang="en-US" altLang="ja-JP" dirty="0">
                <a:solidFill>
                  <a:schemeClr val="tx1"/>
                </a:solidFill>
              </a:rPr>
              <a:t>12</a:t>
            </a:r>
            <a:r>
              <a:rPr lang="ja-JP" altLang="en-US" dirty="0">
                <a:solidFill>
                  <a:schemeClr val="tx1"/>
                </a:solidFill>
              </a:rPr>
              <a:t>日</a:t>
            </a:r>
            <a:endParaRPr lang="en-US" altLang="ja-JP" dirty="0">
              <a:solidFill>
                <a:schemeClr val="tx1"/>
              </a:solidFill>
            </a:endParaRPr>
          </a:p>
          <a:p>
            <a:pPr>
              <a:tabLst>
                <a:tab pos="1795463" algn="l"/>
              </a:tabLst>
            </a:pPr>
            <a:r>
              <a:rPr lang="ja-JP" altLang="en-US" dirty="0">
                <a:solidFill>
                  <a:schemeClr val="tx1"/>
                </a:solidFill>
              </a:rPr>
              <a:t>グループ会社・事業所一覧</a:t>
            </a:r>
            <a:endParaRPr lang="en-US" altLang="ja-JP" dirty="0">
              <a:solidFill>
                <a:schemeClr val="tx1"/>
              </a:solidFill>
            </a:endParaRPr>
          </a:p>
          <a:p>
            <a:pPr lvl="1">
              <a:tabLst>
                <a:tab pos="1795463" algn="l"/>
              </a:tabLst>
            </a:pPr>
            <a:r>
              <a:rPr lang="ja-JP" altLang="en-US" dirty="0">
                <a:solidFill>
                  <a:schemeClr val="tx1"/>
                </a:solidFill>
              </a:rPr>
              <a:t>グループ会社</a:t>
            </a:r>
            <a:endParaRPr lang="en-US" altLang="ja-JP" dirty="0">
              <a:solidFill>
                <a:schemeClr val="tx1"/>
              </a:solidFill>
            </a:endParaRPr>
          </a:p>
          <a:p>
            <a:pPr lvl="2">
              <a:tabLst>
                <a:tab pos="1795463" algn="l"/>
              </a:tabLst>
            </a:pPr>
            <a:r>
              <a:rPr lang="ja-JP" altLang="en-US" dirty="0">
                <a:solidFill>
                  <a:schemeClr val="tx1"/>
                </a:solidFill>
              </a:rPr>
              <a:t>株式会社クラウド・オフィスサービス</a:t>
            </a:r>
            <a:endParaRPr lang="en-US" altLang="ja-JP" dirty="0">
              <a:solidFill>
                <a:schemeClr val="tx1"/>
              </a:solidFill>
            </a:endParaRPr>
          </a:p>
          <a:p>
            <a:pPr lvl="2">
              <a:tabLst>
                <a:tab pos="1795463" algn="l"/>
              </a:tabLst>
            </a:pPr>
            <a:r>
              <a:rPr lang="ja-JP" altLang="en-US" dirty="0">
                <a:solidFill>
                  <a:schemeClr val="tx1"/>
                </a:solidFill>
              </a:rPr>
              <a:t>株式会社クラウド・レンタルサービス</a:t>
            </a:r>
            <a:endParaRPr lang="en-US" altLang="ja-JP" dirty="0">
              <a:solidFill>
                <a:schemeClr val="tx1"/>
              </a:solidFill>
            </a:endParaRPr>
          </a:p>
          <a:p>
            <a:pPr lvl="1">
              <a:tabLst>
                <a:tab pos="1795463" algn="l"/>
              </a:tabLst>
            </a:pPr>
            <a:r>
              <a:rPr lang="ja-JP" altLang="en-US" dirty="0">
                <a:solidFill>
                  <a:schemeClr val="tx1"/>
                </a:solidFill>
              </a:rPr>
              <a:t>事業所</a:t>
            </a:r>
            <a:endParaRPr lang="en-US" altLang="ja-JP" dirty="0">
              <a:solidFill>
                <a:schemeClr val="tx1"/>
              </a:solidFill>
            </a:endParaRPr>
          </a:p>
          <a:p>
            <a:pPr lvl="2">
              <a:tabLst>
                <a:tab pos="1795463" algn="l"/>
              </a:tabLst>
            </a:pPr>
            <a:r>
              <a:rPr lang="ja-JP" altLang="en-US" dirty="0">
                <a:solidFill>
                  <a:schemeClr val="tx1"/>
                </a:solidFill>
              </a:rPr>
              <a:t>札幌オフィス</a:t>
            </a:r>
            <a:endParaRPr lang="en-US" altLang="ja-JP" dirty="0">
              <a:solidFill>
                <a:schemeClr val="tx1"/>
              </a:solidFill>
            </a:endParaRPr>
          </a:p>
          <a:p>
            <a:pPr lvl="2">
              <a:tabLst>
                <a:tab pos="1795463" algn="l"/>
              </a:tabLst>
            </a:pPr>
            <a:r>
              <a:rPr lang="ja-JP" altLang="en-US" dirty="0">
                <a:solidFill>
                  <a:schemeClr val="tx1"/>
                </a:solidFill>
              </a:rPr>
              <a:t>大阪オフィス</a:t>
            </a:r>
            <a:endParaRPr lang="en-US" altLang="ja-JP" dirty="0">
              <a:solidFill>
                <a:schemeClr val="tx1"/>
              </a:solidFill>
            </a:endParaRPr>
          </a:p>
          <a:p>
            <a:pPr lvl="1">
              <a:tabLst>
                <a:tab pos="1795463" algn="l"/>
              </a:tabLst>
            </a:pPr>
            <a:r>
              <a:rPr lang="ja-JP" altLang="en-US" dirty="0">
                <a:solidFill>
                  <a:schemeClr val="tx1"/>
                </a:solidFill>
              </a:rPr>
              <a:t>工場</a:t>
            </a:r>
            <a:endParaRPr lang="en-US" altLang="ja-JP" dirty="0">
              <a:solidFill>
                <a:schemeClr val="tx1"/>
              </a:solidFill>
            </a:endParaRPr>
          </a:p>
          <a:p>
            <a:pPr lvl="2">
              <a:tabLst>
                <a:tab pos="1795463" algn="l"/>
              </a:tabLst>
            </a:pPr>
            <a:r>
              <a:rPr lang="ja-JP" altLang="en-US" dirty="0">
                <a:solidFill>
                  <a:schemeClr val="tx1"/>
                </a:solidFill>
              </a:rPr>
              <a:t>長野・上田</a:t>
            </a:r>
            <a:endParaRPr lang="en-US" altLang="ja-JP" dirty="0">
              <a:solidFill>
                <a:schemeClr val="tx1"/>
              </a:solidFill>
            </a:endParaRPr>
          </a:p>
          <a:p>
            <a:pPr lvl="2">
              <a:tabLst>
                <a:tab pos="1795463" algn="l"/>
              </a:tabLst>
            </a:pPr>
            <a:r>
              <a:rPr lang="ja-JP" altLang="en-US" dirty="0">
                <a:solidFill>
                  <a:schemeClr val="tx1"/>
                </a:solidFill>
              </a:rPr>
              <a:t>兵庫・神戸</a:t>
            </a:r>
            <a:endParaRPr lang="en-US" altLang="ja-JP" dirty="0">
              <a:solidFill>
                <a:schemeClr val="tx1"/>
              </a:solidFill>
            </a:endParaRPr>
          </a:p>
        </p:txBody>
      </p:sp>
    </p:spTree>
    <p:extLst>
      <p:ext uri="{BB962C8B-B14F-4D97-AF65-F5344CB8AC3E}">
        <p14:creationId xmlns:p14="http://schemas.microsoft.com/office/powerpoint/2010/main" val="3078039876"/>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2399</TotalTime>
  <Words>736</Words>
  <PresentationFormat>A4 210 x 297 mm</PresentationFormat>
  <Paragraphs>114</Paragraphs>
  <Slides>8</Slides>
  <Notes>5</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8</vt:i4>
      </vt:variant>
    </vt:vector>
  </HeadingPairs>
  <TitlesOfParts>
    <vt:vector size="14" baseType="lpstr">
      <vt:lpstr>游ゴシック</vt:lpstr>
      <vt:lpstr>Arial</vt:lpstr>
      <vt:lpstr>Trebuchet MS</vt:lpstr>
      <vt:lpstr>Wingdings</vt:lpstr>
      <vt:lpstr>Wingdings 3</vt:lpstr>
      <vt:lpstr>ファセット</vt:lpstr>
      <vt:lpstr>2024年春 新メニューのご提案</vt:lpstr>
      <vt:lpstr>当社の強み</vt:lpstr>
      <vt:lpstr>機内食の充実＝ フライト満足度に直結</vt:lpstr>
      <vt:lpstr>この20年で食生活は大きく変化</vt:lpstr>
      <vt:lpstr>  2024年新メニューご提案例 ガストロパブ風メニュー</vt:lpstr>
      <vt:lpstr>既存サービスとの優位性</vt:lpstr>
      <vt:lpstr>お申込みの流れ</vt:lpstr>
      <vt:lpstr>会社概要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2023-07-07T09:09:31Z</dcterms:created>
  <dcterms:modified xsi:type="dcterms:W3CDTF">2023-09-12T02:45:13Z</dcterms:modified>
</cp:coreProperties>
</file>